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handoutMasterIdLst>
    <p:handoutMasterId r:id="rId21"/>
  </p:handoutMasterIdLst>
  <p:sldIdLst>
    <p:sldId id="319" r:id="rId2"/>
    <p:sldId id="317" r:id="rId3"/>
    <p:sldId id="257" r:id="rId4"/>
    <p:sldId id="315" r:id="rId5"/>
    <p:sldId id="265" r:id="rId6"/>
    <p:sldId id="267" r:id="rId7"/>
    <p:sldId id="275" r:id="rId8"/>
    <p:sldId id="278" r:id="rId9"/>
    <p:sldId id="268" r:id="rId10"/>
    <p:sldId id="306" r:id="rId11"/>
    <p:sldId id="310" r:id="rId12"/>
    <p:sldId id="312" r:id="rId13"/>
    <p:sldId id="314" r:id="rId14"/>
    <p:sldId id="288" r:id="rId15"/>
    <p:sldId id="320" r:id="rId16"/>
    <p:sldId id="290" r:id="rId17"/>
    <p:sldId id="291" r:id="rId18"/>
    <p:sldId id="293" r:id="rId19"/>
    <p:sldId id="302" r:id="rId2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C"/>
    <a:srgbClr val="008000"/>
    <a:srgbClr val="006600"/>
    <a:srgbClr val="FFFFFF"/>
    <a:srgbClr val="EBE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20" autoAdjust="0"/>
    <p:restoredTop sz="93960" autoAdjust="0"/>
  </p:normalViewPr>
  <p:slideViewPr>
    <p:cSldViewPr>
      <p:cViewPr varScale="1">
        <p:scale>
          <a:sx n="110" d="100"/>
          <a:sy n="110" d="100"/>
        </p:scale>
        <p:origin x="-20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1DC56-6D6F-4546-830F-86D3670E5A89}" type="doc">
      <dgm:prSet loTypeId="urn:microsoft.com/office/officeart/2005/8/layout/orgChart1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2D8FD8D-570A-472B-88C2-E144C2D32D6C}">
      <dgm:prSet phldrT="[Text]" custT="1"/>
      <dgm:spPr/>
      <dgm:t>
        <a:bodyPr/>
        <a:lstStyle/>
        <a:p>
          <a:r>
            <a:rPr lang="en-US" sz="1200" dirty="0" smtClean="0"/>
            <a:t>Philip Jones</a:t>
          </a:r>
          <a:br>
            <a:rPr lang="en-US" sz="1200" dirty="0" smtClean="0"/>
          </a:br>
          <a:r>
            <a:rPr lang="en-US" sz="1200" b="1" dirty="0" smtClean="0"/>
            <a:t>Associate Vice Chancellor </a:t>
          </a:r>
          <a:endParaRPr lang="en-US" sz="1200" b="1" dirty="0"/>
        </a:p>
      </dgm:t>
    </dgm:pt>
    <dgm:pt modelId="{15B98E1C-073E-41FF-90DD-56C4B7A8D6DD}" type="parTrans" cxnId="{A397CE59-A2F0-4666-AD0A-B0FF208BA611}">
      <dgm:prSet/>
      <dgm:spPr/>
      <dgm:t>
        <a:bodyPr/>
        <a:lstStyle/>
        <a:p>
          <a:endParaRPr lang="en-US"/>
        </a:p>
      </dgm:t>
    </dgm:pt>
    <dgm:pt modelId="{F130245B-60E1-4FD0-B0C1-6BD4CA54C52C}" type="sibTrans" cxnId="{A397CE59-A2F0-4666-AD0A-B0FF208BA611}">
      <dgm:prSet/>
      <dgm:spPr/>
      <dgm:t>
        <a:bodyPr/>
        <a:lstStyle/>
        <a:p>
          <a:endParaRPr lang="en-US"/>
        </a:p>
      </dgm:t>
    </dgm:pt>
    <dgm:pt modelId="{6A76D60E-7822-4330-B6BF-3218CE165EF4}" type="asst">
      <dgm:prSet phldrT="[Text]" custT="1"/>
      <dgm:spPr/>
      <dgm:t>
        <a:bodyPr/>
        <a:lstStyle/>
        <a:p>
          <a:r>
            <a:rPr lang="en-US" sz="800" dirty="0" smtClean="0"/>
            <a:t>Beverly Imes</a:t>
          </a:r>
          <a:r>
            <a:rPr lang="en-US" sz="1000" dirty="0" smtClean="0"/>
            <a:t/>
          </a:r>
          <a:br>
            <a:rPr lang="en-US" sz="1000" dirty="0" smtClean="0"/>
          </a:br>
          <a:r>
            <a:rPr lang="en-US" sz="800" b="1" dirty="0" smtClean="0"/>
            <a:t>Executive</a:t>
          </a:r>
          <a:r>
            <a:rPr lang="en-US" sz="1000" b="1" dirty="0" smtClean="0"/>
            <a:t> </a:t>
          </a:r>
          <a:r>
            <a:rPr lang="en-US" sz="800" b="1" dirty="0" smtClean="0"/>
            <a:t>Assistant</a:t>
          </a:r>
          <a:endParaRPr lang="en-US" sz="800" b="1" dirty="0"/>
        </a:p>
      </dgm:t>
    </dgm:pt>
    <dgm:pt modelId="{04DFC93C-3B84-4D53-904B-D8D6CABDFD05}" type="parTrans" cxnId="{3462E377-5DEA-4758-8746-6B01F73CC617}">
      <dgm:prSet/>
      <dgm:spPr/>
      <dgm:t>
        <a:bodyPr/>
        <a:lstStyle/>
        <a:p>
          <a:endParaRPr lang="en-US"/>
        </a:p>
      </dgm:t>
    </dgm:pt>
    <dgm:pt modelId="{784C8678-A259-4E47-B00F-57FF5261B9C3}" type="sibTrans" cxnId="{3462E377-5DEA-4758-8746-6B01F73CC617}">
      <dgm:prSet/>
      <dgm:spPr/>
      <dgm:t>
        <a:bodyPr/>
        <a:lstStyle/>
        <a:p>
          <a:endParaRPr lang="en-US"/>
        </a:p>
      </dgm:t>
    </dgm:pt>
    <dgm:pt modelId="{6916650D-93FE-49D4-84BA-72B0AFEFD515}">
      <dgm:prSet phldrT="[Text]" custT="1"/>
      <dgm:spPr/>
      <dgm:t>
        <a:bodyPr/>
        <a:lstStyle/>
        <a:p>
          <a:r>
            <a:rPr lang="en-US" sz="900" dirty="0" smtClean="0"/>
            <a:t>John Fessler</a:t>
          </a:r>
          <a:br>
            <a:rPr lang="en-US" sz="900" dirty="0" smtClean="0"/>
          </a:br>
          <a:r>
            <a:rPr lang="en-US" sz="900" b="1" dirty="0" smtClean="0"/>
            <a:t>Capital Projects</a:t>
          </a:r>
          <a:r>
            <a:rPr lang="en-US" sz="900" dirty="0" smtClean="0"/>
            <a:t/>
          </a:r>
          <a:br>
            <a:rPr lang="en-US" sz="900" dirty="0" smtClean="0"/>
          </a:br>
          <a:r>
            <a:rPr lang="en-US" sz="900" dirty="0" smtClean="0"/>
            <a:t>(15 Positions)</a:t>
          </a:r>
          <a:endParaRPr lang="en-US" sz="900" dirty="0"/>
        </a:p>
      </dgm:t>
    </dgm:pt>
    <dgm:pt modelId="{77507E7F-E5DA-4D5D-8B6C-3F31A43593B1}" type="parTrans" cxnId="{68E55B22-B8AD-4859-96B2-DC4A99A432EB}">
      <dgm:prSet/>
      <dgm:spPr/>
      <dgm:t>
        <a:bodyPr/>
        <a:lstStyle/>
        <a:p>
          <a:endParaRPr lang="en-US"/>
        </a:p>
      </dgm:t>
    </dgm:pt>
    <dgm:pt modelId="{7CD42738-B9CD-45A8-838D-FE7C126BDEA8}" type="sibTrans" cxnId="{68E55B22-B8AD-4859-96B2-DC4A99A432EB}">
      <dgm:prSet/>
      <dgm:spPr/>
      <dgm:t>
        <a:bodyPr/>
        <a:lstStyle/>
        <a:p>
          <a:endParaRPr lang="en-US"/>
        </a:p>
      </dgm:t>
    </dgm:pt>
    <dgm:pt modelId="{D1AA28B1-5E5B-402E-8366-9AE86E7F2ECF}">
      <dgm:prSet phldrT="[Text]" custT="1"/>
      <dgm:spPr/>
      <dgm:t>
        <a:bodyPr/>
        <a:lstStyle/>
        <a:p>
          <a:r>
            <a:rPr lang="en-US" sz="900" dirty="0" smtClean="0"/>
            <a:t>Lee Snodgrass</a:t>
          </a:r>
          <a:br>
            <a:rPr lang="en-US" sz="900" dirty="0" smtClean="0"/>
          </a:br>
          <a:r>
            <a:rPr lang="en-US" sz="900" b="1" dirty="0" smtClean="0"/>
            <a:t>Facilities Operations</a:t>
          </a:r>
          <a:r>
            <a:rPr lang="en-US" sz="900" dirty="0" smtClean="0"/>
            <a:t/>
          </a:r>
          <a:br>
            <a:rPr lang="en-US" sz="900" dirty="0" smtClean="0"/>
          </a:br>
          <a:r>
            <a:rPr lang="en-US" sz="900" dirty="0" smtClean="0"/>
            <a:t>(191 Positions)</a:t>
          </a:r>
          <a:endParaRPr lang="en-US" sz="900" dirty="0"/>
        </a:p>
      </dgm:t>
    </dgm:pt>
    <dgm:pt modelId="{9AD76BE4-C84B-4AFA-B47C-F4E3046E36BE}" type="parTrans" cxnId="{50513263-C6E9-4E99-8095-DB6B72BBC724}">
      <dgm:prSet/>
      <dgm:spPr/>
      <dgm:t>
        <a:bodyPr/>
        <a:lstStyle/>
        <a:p>
          <a:endParaRPr lang="en-US"/>
        </a:p>
      </dgm:t>
    </dgm:pt>
    <dgm:pt modelId="{07215134-61D2-4F1E-BC4B-3FC7F2D920C3}" type="sibTrans" cxnId="{50513263-C6E9-4E99-8095-DB6B72BBC724}">
      <dgm:prSet/>
      <dgm:spPr/>
      <dgm:t>
        <a:bodyPr/>
        <a:lstStyle/>
        <a:p>
          <a:endParaRPr lang="en-US"/>
        </a:p>
      </dgm:t>
    </dgm:pt>
    <dgm:pt modelId="{625F2543-285D-4217-87B4-5F7CE5CA6908}">
      <dgm:prSet phldrT="[Text]" custT="1"/>
      <dgm:spPr/>
      <dgm:t>
        <a:bodyPr/>
        <a:lstStyle/>
        <a:p>
          <a:r>
            <a:rPr lang="en-US" sz="900" dirty="0" smtClean="0"/>
            <a:t>Ray Dinello </a:t>
          </a:r>
          <a:br>
            <a:rPr lang="en-US" sz="900" dirty="0" smtClean="0"/>
          </a:br>
          <a:r>
            <a:rPr lang="en-US" sz="900" b="1" dirty="0" smtClean="0"/>
            <a:t>Facilities Information Systems</a:t>
          </a:r>
          <a:r>
            <a:rPr lang="en-US" sz="900" dirty="0" smtClean="0"/>
            <a:t/>
          </a:r>
          <a:br>
            <a:rPr lang="en-US" sz="900" dirty="0" smtClean="0"/>
          </a:br>
          <a:r>
            <a:rPr lang="en-US" sz="900" dirty="0" smtClean="0"/>
            <a:t>(6 Positions)</a:t>
          </a:r>
          <a:endParaRPr lang="en-US" sz="900" dirty="0"/>
        </a:p>
      </dgm:t>
    </dgm:pt>
    <dgm:pt modelId="{E18E5232-F9A2-4F0B-B2D7-BB5B29EC23A8}" type="parTrans" cxnId="{412D095C-2C4B-4660-8843-14DCAA72AE3B}">
      <dgm:prSet/>
      <dgm:spPr/>
      <dgm:t>
        <a:bodyPr/>
        <a:lstStyle/>
        <a:p>
          <a:endParaRPr lang="en-US"/>
        </a:p>
      </dgm:t>
    </dgm:pt>
    <dgm:pt modelId="{569F53D9-E509-4FCB-9C02-3269F0C5B76E}" type="sibTrans" cxnId="{412D095C-2C4B-4660-8843-14DCAA72AE3B}">
      <dgm:prSet/>
      <dgm:spPr/>
      <dgm:t>
        <a:bodyPr/>
        <a:lstStyle/>
        <a:p>
          <a:endParaRPr lang="en-US"/>
        </a:p>
      </dgm:t>
    </dgm:pt>
    <dgm:pt modelId="{B89DB617-153A-4D93-B389-CF13C8B7CA6D}">
      <dgm:prSet phldrT="[Text]" custT="1"/>
      <dgm:spPr/>
      <dgm:t>
        <a:bodyPr/>
        <a:lstStyle/>
        <a:p>
          <a:r>
            <a:rPr lang="en-US" sz="900" dirty="0" smtClean="0"/>
            <a:t>Peter Franz</a:t>
          </a:r>
          <a:br>
            <a:rPr lang="en-US" sz="900" dirty="0" smtClean="0"/>
          </a:br>
          <a:r>
            <a:rPr lang="en-US" sz="900" b="1" dirty="0" smtClean="0"/>
            <a:t>Real Estate and Land Use</a:t>
          </a:r>
          <a:r>
            <a:rPr lang="en-US" sz="900" dirty="0" smtClean="0"/>
            <a:t/>
          </a:r>
          <a:br>
            <a:rPr lang="en-US" sz="900" dirty="0" smtClean="0"/>
          </a:br>
          <a:r>
            <a:rPr lang="en-US" sz="900" dirty="0" smtClean="0"/>
            <a:t>(4 Positions)</a:t>
          </a:r>
          <a:endParaRPr lang="en-US" sz="900" dirty="0"/>
        </a:p>
      </dgm:t>
    </dgm:pt>
    <dgm:pt modelId="{7A48B993-9A97-41FE-BD1D-9284A387C69C}" type="parTrans" cxnId="{53C1C473-5F79-4C1F-98A4-8ABB10BEBF50}">
      <dgm:prSet/>
      <dgm:spPr/>
      <dgm:t>
        <a:bodyPr/>
        <a:lstStyle/>
        <a:p>
          <a:endParaRPr lang="en-US"/>
        </a:p>
      </dgm:t>
    </dgm:pt>
    <dgm:pt modelId="{004E6607-C3B0-4CA2-9173-98F040AADFCB}" type="sibTrans" cxnId="{53C1C473-5F79-4C1F-98A4-8ABB10BEBF50}">
      <dgm:prSet/>
      <dgm:spPr/>
      <dgm:t>
        <a:bodyPr/>
        <a:lstStyle/>
        <a:p>
          <a:endParaRPr lang="en-US"/>
        </a:p>
      </dgm:t>
    </dgm:pt>
    <dgm:pt modelId="{42728360-195A-4C92-998D-8756E90592B0}">
      <dgm:prSet phldrT="[Text]" custT="1"/>
      <dgm:spPr/>
      <dgm:t>
        <a:bodyPr/>
        <a:lstStyle/>
        <a:p>
          <a:r>
            <a:rPr lang="en-US" sz="900" dirty="0" smtClean="0"/>
            <a:t>Chris Gilbert</a:t>
          </a:r>
          <a:br>
            <a:rPr lang="en-US" sz="900" dirty="0" smtClean="0"/>
          </a:br>
          <a:r>
            <a:rPr lang="en-US" sz="900" b="1" dirty="0" smtClean="0"/>
            <a:t>Architectural Planning</a:t>
          </a:r>
          <a:r>
            <a:rPr lang="en-US" sz="900" dirty="0" smtClean="0"/>
            <a:t/>
          </a:r>
          <a:br>
            <a:rPr lang="en-US" sz="900" dirty="0" smtClean="0"/>
          </a:br>
          <a:r>
            <a:rPr lang="en-US" sz="900" dirty="0" smtClean="0"/>
            <a:t>(4 Positions)</a:t>
          </a:r>
          <a:endParaRPr lang="en-US" sz="900" dirty="0"/>
        </a:p>
      </dgm:t>
    </dgm:pt>
    <dgm:pt modelId="{FBE98585-D18F-4572-A4A5-0AC26EC03E54}" type="parTrans" cxnId="{0982D364-6286-425C-86AC-B845C8DD9832}">
      <dgm:prSet/>
      <dgm:spPr/>
      <dgm:t>
        <a:bodyPr/>
        <a:lstStyle/>
        <a:p>
          <a:endParaRPr lang="en-US"/>
        </a:p>
      </dgm:t>
    </dgm:pt>
    <dgm:pt modelId="{CB804E79-7217-4B36-86CA-854C073E94F7}" type="sibTrans" cxnId="{0982D364-6286-425C-86AC-B845C8DD9832}">
      <dgm:prSet/>
      <dgm:spPr/>
      <dgm:t>
        <a:bodyPr/>
        <a:lstStyle/>
        <a:p>
          <a:endParaRPr lang="en-US"/>
        </a:p>
      </dgm:t>
    </dgm:pt>
    <dgm:pt modelId="{0433DFE7-3114-404E-B90D-E5481D55897D}">
      <dgm:prSet phldrT="[Text]" custT="1"/>
      <dgm:spPr/>
      <dgm:t>
        <a:bodyPr/>
        <a:lstStyle/>
        <a:p>
          <a:r>
            <a:rPr lang="en-US" sz="900" dirty="0" smtClean="0"/>
            <a:t>Melanie Witherspoon</a:t>
          </a:r>
          <a:br>
            <a:rPr lang="en-US" sz="900" dirty="0" smtClean="0"/>
          </a:br>
          <a:r>
            <a:rPr lang="en-US" sz="900" b="1" dirty="0" smtClean="0"/>
            <a:t>Facilities Business Office</a:t>
          </a:r>
          <a:r>
            <a:rPr lang="en-US" sz="900" dirty="0" smtClean="0"/>
            <a:t/>
          </a:r>
          <a:br>
            <a:rPr lang="en-US" sz="900" dirty="0" smtClean="0"/>
          </a:br>
          <a:r>
            <a:rPr lang="en-US" sz="900" dirty="0" smtClean="0"/>
            <a:t>(8 Positions)</a:t>
          </a:r>
          <a:endParaRPr lang="en-US" sz="900" dirty="0"/>
        </a:p>
      </dgm:t>
    </dgm:pt>
    <dgm:pt modelId="{36ABE631-2CDD-43C1-9F3C-93FC4808831F}" type="parTrans" cxnId="{59981413-DC82-4009-96BC-771BA3FBB434}">
      <dgm:prSet/>
      <dgm:spPr/>
      <dgm:t>
        <a:bodyPr/>
        <a:lstStyle/>
        <a:p>
          <a:endParaRPr lang="en-US"/>
        </a:p>
      </dgm:t>
    </dgm:pt>
    <dgm:pt modelId="{42F628DF-A1FA-4269-B2F9-4CB0375B24B6}" type="sibTrans" cxnId="{59981413-DC82-4009-96BC-771BA3FBB434}">
      <dgm:prSet/>
      <dgm:spPr/>
      <dgm:t>
        <a:bodyPr/>
        <a:lstStyle/>
        <a:p>
          <a:endParaRPr lang="en-US"/>
        </a:p>
      </dgm:t>
    </dgm:pt>
    <dgm:pt modelId="{D0D7DCA5-BC24-49D4-848B-87BC8A85FF79}">
      <dgm:prSet phldrT="[Text]" custT="1"/>
      <dgm:spPr/>
      <dgm:t>
        <a:bodyPr/>
        <a:lstStyle/>
        <a:p>
          <a:r>
            <a:rPr lang="en-US" sz="900" dirty="0" smtClean="0"/>
            <a:t>Mac Fake</a:t>
          </a:r>
          <a:br>
            <a:rPr lang="en-US" sz="900" dirty="0" smtClean="0"/>
          </a:br>
          <a:r>
            <a:rPr lang="en-US" sz="900" b="1" dirty="0" smtClean="0"/>
            <a:t>Design Services</a:t>
          </a:r>
          <a:r>
            <a:rPr lang="en-US" sz="900" dirty="0" smtClean="0"/>
            <a:t/>
          </a:r>
          <a:br>
            <a:rPr lang="en-US" sz="900" dirty="0" smtClean="0"/>
          </a:br>
          <a:r>
            <a:rPr lang="en-US" sz="900" dirty="0" smtClean="0"/>
            <a:t>(13 Positions)</a:t>
          </a:r>
          <a:endParaRPr lang="en-US" sz="900" dirty="0"/>
        </a:p>
      </dgm:t>
    </dgm:pt>
    <dgm:pt modelId="{7F185F02-BBDF-4C6A-9A46-38360BABE085}" type="parTrans" cxnId="{7A222C2A-B247-4AF7-877D-526F0D6860B6}">
      <dgm:prSet/>
      <dgm:spPr/>
      <dgm:t>
        <a:bodyPr/>
        <a:lstStyle/>
        <a:p>
          <a:endParaRPr lang="en-US"/>
        </a:p>
      </dgm:t>
    </dgm:pt>
    <dgm:pt modelId="{1DAB6E6F-79AA-479C-B3D4-BB07F88B6548}" type="sibTrans" cxnId="{7A222C2A-B247-4AF7-877D-526F0D6860B6}">
      <dgm:prSet/>
      <dgm:spPr/>
      <dgm:t>
        <a:bodyPr/>
        <a:lstStyle/>
        <a:p>
          <a:endParaRPr lang="en-US"/>
        </a:p>
      </dgm:t>
    </dgm:pt>
    <dgm:pt modelId="{DAF6AC28-34FD-4525-A93A-098F87A99BBC}">
      <dgm:prSet phldrT="[Text]" custT="1"/>
      <dgm:spPr/>
      <dgm:t>
        <a:bodyPr/>
        <a:lstStyle/>
        <a:p>
          <a:r>
            <a:rPr lang="en-US" sz="900" dirty="0" smtClean="0"/>
            <a:t>Brian Guns</a:t>
          </a:r>
          <a:br>
            <a:rPr lang="en-US" sz="900" dirty="0" smtClean="0"/>
          </a:br>
          <a:r>
            <a:rPr lang="en-US" sz="900" b="1" dirty="0" smtClean="0"/>
            <a:t>Housekeeping and Recycling</a:t>
          </a:r>
          <a:r>
            <a:rPr lang="en-US" sz="900" dirty="0" smtClean="0"/>
            <a:t/>
          </a:r>
          <a:br>
            <a:rPr lang="en-US" sz="900" dirty="0" smtClean="0"/>
          </a:br>
          <a:r>
            <a:rPr lang="en-US" sz="900" dirty="0" smtClean="0"/>
            <a:t>(150 Positions)</a:t>
          </a:r>
          <a:endParaRPr lang="en-US" sz="900" dirty="0"/>
        </a:p>
      </dgm:t>
    </dgm:pt>
    <dgm:pt modelId="{622EB8C3-5922-4163-A0BF-01AE048C99FB}" type="parTrans" cxnId="{1495C2A4-5356-4EF9-BF32-CE102C326B47}">
      <dgm:prSet/>
      <dgm:spPr/>
      <dgm:t>
        <a:bodyPr/>
        <a:lstStyle/>
        <a:p>
          <a:endParaRPr lang="en-US"/>
        </a:p>
      </dgm:t>
    </dgm:pt>
    <dgm:pt modelId="{411A0AE7-3DD7-46D7-AAF2-CEBA4754EC14}" type="sibTrans" cxnId="{1495C2A4-5356-4EF9-BF32-CE102C326B47}">
      <dgm:prSet/>
      <dgm:spPr/>
      <dgm:t>
        <a:bodyPr/>
        <a:lstStyle/>
        <a:p>
          <a:endParaRPr lang="en-US"/>
        </a:p>
      </dgm:t>
    </dgm:pt>
    <dgm:pt modelId="{51CC26B0-A23B-4F42-8C26-B35F80E284A4}" type="pres">
      <dgm:prSet presAssocID="{B601DC56-6D6F-4546-830F-86D3670E5A8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144F6E1-0785-400A-B14C-D8517A0C5A7A}" type="pres">
      <dgm:prSet presAssocID="{F2D8FD8D-570A-472B-88C2-E144C2D32D6C}" presName="hierRoot1" presStyleCnt="0">
        <dgm:presLayoutVars>
          <dgm:hierBranch val="init"/>
        </dgm:presLayoutVars>
      </dgm:prSet>
      <dgm:spPr/>
    </dgm:pt>
    <dgm:pt modelId="{333E1F3B-A339-4690-AC40-1553A27B8A4B}" type="pres">
      <dgm:prSet presAssocID="{F2D8FD8D-570A-472B-88C2-E144C2D32D6C}" presName="rootComposite1" presStyleCnt="0"/>
      <dgm:spPr/>
    </dgm:pt>
    <dgm:pt modelId="{A85B9ACC-ABB4-44F1-9820-08FC6E2DBB6D}" type="pres">
      <dgm:prSet presAssocID="{F2D8FD8D-570A-472B-88C2-E144C2D32D6C}" presName="rootText1" presStyleLbl="node0" presStyleIdx="0" presStyleCnt="1" custScaleX="192763" custScaleY="167804" custLinFactNeighborX="0" custLinFactNeighborY="-695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048D42-27C1-4A92-A468-2CDDC3FB6712}" type="pres">
      <dgm:prSet presAssocID="{F2D8FD8D-570A-472B-88C2-E144C2D32D6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1256138-D9D0-48FA-8CC6-24870C21BF60}" type="pres">
      <dgm:prSet presAssocID="{F2D8FD8D-570A-472B-88C2-E144C2D32D6C}" presName="hierChild2" presStyleCnt="0"/>
      <dgm:spPr/>
    </dgm:pt>
    <dgm:pt modelId="{FAD1EACB-F1F5-493C-A24C-EA88DA5E95D0}" type="pres">
      <dgm:prSet presAssocID="{77507E7F-E5DA-4D5D-8B6C-3F31A43593B1}" presName="Name37" presStyleLbl="parChTrans1D2" presStyleIdx="0" presStyleCnt="9"/>
      <dgm:spPr/>
      <dgm:t>
        <a:bodyPr/>
        <a:lstStyle/>
        <a:p>
          <a:endParaRPr lang="en-US"/>
        </a:p>
      </dgm:t>
    </dgm:pt>
    <dgm:pt modelId="{13275C96-0F17-4372-A880-248912F0D1D3}" type="pres">
      <dgm:prSet presAssocID="{6916650D-93FE-49D4-84BA-72B0AFEFD515}" presName="hierRoot2" presStyleCnt="0">
        <dgm:presLayoutVars>
          <dgm:hierBranch val="init"/>
        </dgm:presLayoutVars>
      </dgm:prSet>
      <dgm:spPr/>
    </dgm:pt>
    <dgm:pt modelId="{9EE8F798-7441-4FA4-9E2D-75BE4065D253}" type="pres">
      <dgm:prSet presAssocID="{6916650D-93FE-49D4-84BA-72B0AFEFD515}" presName="rootComposite" presStyleCnt="0"/>
      <dgm:spPr/>
    </dgm:pt>
    <dgm:pt modelId="{D8956255-BEBD-48BA-9778-3C3286BB117F}" type="pres">
      <dgm:prSet presAssocID="{6916650D-93FE-49D4-84BA-72B0AFEFD515}" presName="rootText" presStyleLbl="node2" presStyleIdx="0" presStyleCnt="8" custScaleY="167818" custLinFactX="100000" custLinFactNeighborX="1346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1355FD-31B2-4DB3-8F98-DBDF18E0276B}" type="pres">
      <dgm:prSet presAssocID="{6916650D-93FE-49D4-84BA-72B0AFEFD515}" presName="rootConnector" presStyleLbl="node2" presStyleIdx="0" presStyleCnt="8"/>
      <dgm:spPr/>
      <dgm:t>
        <a:bodyPr/>
        <a:lstStyle/>
        <a:p>
          <a:endParaRPr lang="en-US"/>
        </a:p>
      </dgm:t>
    </dgm:pt>
    <dgm:pt modelId="{2C5D63BB-0F49-463C-B907-C13FB16BC37A}" type="pres">
      <dgm:prSet presAssocID="{6916650D-93FE-49D4-84BA-72B0AFEFD515}" presName="hierChild4" presStyleCnt="0"/>
      <dgm:spPr/>
    </dgm:pt>
    <dgm:pt modelId="{243E479F-74A3-4301-A898-160DC453E8E9}" type="pres">
      <dgm:prSet presAssocID="{6916650D-93FE-49D4-84BA-72B0AFEFD515}" presName="hierChild5" presStyleCnt="0"/>
      <dgm:spPr/>
    </dgm:pt>
    <dgm:pt modelId="{B8042B9F-5E22-4ADE-ABA5-180AE58945CA}" type="pres">
      <dgm:prSet presAssocID="{9AD76BE4-C84B-4AFA-B47C-F4E3046E36BE}" presName="Name37" presStyleLbl="parChTrans1D2" presStyleIdx="1" presStyleCnt="9"/>
      <dgm:spPr/>
      <dgm:t>
        <a:bodyPr/>
        <a:lstStyle/>
        <a:p>
          <a:endParaRPr lang="en-US"/>
        </a:p>
      </dgm:t>
    </dgm:pt>
    <dgm:pt modelId="{9D34C36D-DCDF-4CAE-B2BD-37595C93D05C}" type="pres">
      <dgm:prSet presAssocID="{D1AA28B1-5E5B-402E-8366-9AE86E7F2ECF}" presName="hierRoot2" presStyleCnt="0">
        <dgm:presLayoutVars>
          <dgm:hierBranch val="init"/>
        </dgm:presLayoutVars>
      </dgm:prSet>
      <dgm:spPr/>
    </dgm:pt>
    <dgm:pt modelId="{3E3C4B5F-A2D6-47C7-BD84-85B2630F6B1B}" type="pres">
      <dgm:prSet presAssocID="{D1AA28B1-5E5B-402E-8366-9AE86E7F2ECF}" presName="rootComposite" presStyleCnt="0"/>
      <dgm:spPr/>
    </dgm:pt>
    <dgm:pt modelId="{C9282274-0DBC-4502-BA58-FDE3CCE57F87}" type="pres">
      <dgm:prSet presAssocID="{D1AA28B1-5E5B-402E-8366-9AE86E7F2ECF}" presName="rootText" presStyleLbl="node2" presStyleIdx="1" presStyleCnt="8" custScaleY="167818" custLinFactX="100000" custLinFactNeighborX="1346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43605-5763-4079-B44A-0B99FD707559}" type="pres">
      <dgm:prSet presAssocID="{D1AA28B1-5E5B-402E-8366-9AE86E7F2ECF}" presName="rootConnector" presStyleLbl="node2" presStyleIdx="1" presStyleCnt="8"/>
      <dgm:spPr/>
      <dgm:t>
        <a:bodyPr/>
        <a:lstStyle/>
        <a:p>
          <a:endParaRPr lang="en-US"/>
        </a:p>
      </dgm:t>
    </dgm:pt>
    <dgm:pt modelId="{BAE03D2C-C081-4ECD-9B59-3B8F520013DD}" type="pres">
      <dgm:prSet presAssocID="{D1AA28B1-5E5B-402E-8366-9AE86E7F2ECF}" presName="hierChild4" presStyleCnt="0"/>
      <dgm:spPr/>
    </dgm:pt>
    <dgm:pt modelId="{D6FF8BE1-F996-42D1-8059-E126E69D1C18}" type="pres">
      <dgm:prSet presAssocID="{D1AA28B1-5E5B-402E-8366-9AE86E7F2ECF}" presName="hierChild5" presStyleCnt="0"/>
      <dgm:spPr/>
    </dgm:pt>
    <dgm:pt modelId="{E82294F7-157C-4847-A953-FA4D76049094}" type="pres">
      <dgm:prSet presAssocID="{7A48B993-9A97-41FE-BD1D-9284A387C69C}" presName="Name37" presStyleLbl="parChTrans1D2" presStyleIdx="2" presStyleCnt="9"/>
      <dgm:spPr/>
      <dgm:t>
        <a:bodyPr/>
        <a:lstStyle/>
        <a:p>
          <a:endParaRPr lang="en-US"/>
        </a:p>
      </dgm:t>
    </dgm:pt>
    <dgm:pt modelId="{9916E65C-31A7-42FD-A403-535B567D0287}" type="pres">
      <dgm:prSet presAssocID="{B89DB617-153A-4D93-B389-CF13C8B7CA6D}" presName="hierRoot2" presStyleCnt="0">
        <dgm:presLayoutVars>
          <dgm:hierBranch val="init"/>
        </dgm:presLayoutVars>
      </dgm:prSet>
      <dgm:spPr/>
    </dgm:pt>
    <dgm:pt modelId="{8D0B5172-4F67-403E-A1F9-126D3774C970}" type="pres">
      <dgm:prSet presAssocID="{B89DB617-153A-4D93-B389-CF13C8B7CA6D}" presName="rootComposite" presStyleCnt="0"/>
      <dgm:spPr/>
    </dgm:pt>
    <dgm:pt modelId="{8FB34205-8DA0-432B-B104-462F26773ACC}" type="pres">
      <dgm:prSet presAssocID="{B89DB617-153A-4D93-B389-CF13C8B7CA6D}" presName="rootText" presStyleLbl="node2" presStyleIdx="2" presStyleCnt="8" custScaleY="167818" custLinFactX="100000" custLinFactNeighborX="151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1DC93E-1CFE-48B1-BDC9-644737F70047}" type="pres">
      <dgm:prSet presAssocID="{B89DB617-153A-4D93-B389-CF13C8B7CA6D}" presName="rootConnector" presStyleLbl="node2" presStyleIdx="2" presStyleCnt="8"/>
      <dgm:spPr/>
      <dgm:t>
        <a:bodyPr/>
        <a:lstStyle/>
        <a:p>
          <a:endParaRPr lang="en-US"/>
        </a:p>
      </dgm:t>
    </dgm:pt>
    <dgm:pt modelId="{0279C29E-B381-4675-9E7E-FABA9138902D}" type="pres">
      <dgm:prSet presAssocID="{B89DB617-153A-4D93-B389-CF13C8B7CA6D}" presName="hierChild4" presStyleCnt="0"/>
      <dgm:spPr/>
    </dgm:pt>
    <dgm:pt modelId="{66164691-152F-43C2-8ECC-264E23E199BC}" type="pres">
      <dgm:prSet presAssocID="{B89DB617-153A-4D93-B389-CF13C8B7CA6D}" presName="hierChild5" presStyleCnt="0"/>
      <dgm:spPr/>
    </dgm:pt>
    <dgm:pt modelId="{E23205F9-498E-46D4-B823-28FB57B90A8E}" type="pres">
      <dgm:prSet presAssocID="{FBE98585-D18F-4572-A4A5-0AC26EC03E54}" presName="Name37" presStyleLbl="parChTrans1D2" presStyleIdx="3" presStyleCnt="9"/>
      <dgm:spPr/>
      <dgm:t>
        <a:bodyPr/>
        <a:lstStyle/>
        <a:p>
          <a:endParaRPr lang="en-US"/>
        </a:p>
      </dgm:t>
    </dgm:pt>
    <dgm:pt modelId="{3EC4E845-EAA0-4DDC-9F95-DB4267CC6441}" type="pres">
      <dgm:prSet presAssocID="{42728360-195A-4C92-998D-8756E90592B0}" presName="hierRoot2" presStyleCnt="0">
        <dgm:presLayoutVars>
          <dgm:hierBranch val="init"/>
        </dgm:presLayoutVars>
      </dgm:prSet>
      <dgm:spPr/>
    </dgm:pt>
    <dgm:pt modelId="{A3D7A0A7-5341-4486-9BD6-996A7949F878}" type="pres">
      <dgm:prSet presAssocID="{42728360-195A-4C92-998D-8756E90592B0}" presName="rootComposite" presStyleCnt="0"/>
      <dgm:spPr/>
    </dgm:pt>
    <dgm:pt modelId="{05D1FEA0-07EA-4741-A36E-FC3F2D90147B}" type="pres">
      <dgm:prSet presAssocID="{42728360-195A-4C92-998D-8756E90592B0}" presName="rootText" presStyleLbl="node2" presStyleIdx="3" presStyleCnt="8" custScaleY="167818" custLinFactX="100000" custLinFactNeighborX="1519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39BBF-2795-4406-9277-E807AA6B9CA6}" type="pres">
      <dgm:prSet presAssocID="{42728360-195A-4C92-998D-8756E90592B0}" presName="rootConnector" presStyleLbl="node2" presStyleIdx="3" presStyleCnt="8"/>
      <dgm:spPr/>
      <dgm:t>
        <a:bodyPr/>
        <a:lstStyle/>
        <a:p>
          <a:endParaRPr lang="en-US"/>
        </a:p>
      </dgm:t>
    </dgm:pt>
    <dgm:pt modelId="{669883DF-04FB-485B-A3EF-6AF487CC7DAF}" type="pres">
      <dgm:prSet presAssocID="{42728360-195A-4C92-998D-8756E90592B0}" presName="hierChild4" presStyleCnt="0"/>
      <dgm:spPr/>
    </dgm:pt>
    <dgm:pt modelId="{892253A8-C11E-4775-B596-A4AE7670A0C0}" type="pres">
      <dgm:prSet presAssocID="{42728360-195A-4C92-998D-8756E90592B0}" presName="hierChild5" presStyleCnt="0"/>
      <dgm:spPr/>
    </dgm:pt>
    <dgm:pt modelId="{3ADEFF1F-D980-4CFB-A9DF-C787D93B734D}" type="pres">
      <dgm:prSet presAssocID="{7F185F02-BBDF-4C6A-9A46-38360BABE085}" presName="Name37" presStyleLbl="parChTrans1D2" presStyleIdx="4" presStyleCnt="9"/>
      <dgm:spPr/>
      <dgm:t>
        <a:bodyPr/>
        <a:lstStyle/>
        <a:p>
          <a:endParaRPr lang="en-US"/>
        </a:p>
      </dgm:t>
    </dgm:pt>
    <dgm:pt modelId="{13D057BC-C385-4C98-A9E6-90CCF3FBB285}" type="pres">
      <dgm:prSet presAssocID="{D0D7DCA5-BC24-49D4-848B-87BC8A85FF79}" presName="hierRoot2" presStyleCnt="0">
        <dgm:presLayoutVars>
          <dgm:hierBranch val="init"/>
        </dgm:presLayoutVars>
      </dgm:prSet>
      <dgm:spPr/>
    </dgm:pt>
    <dgm:pt modelId="{91B505EB-018F-408D-BBAF-6B6063C80EA7}" type="pres">
      <dgm:prSet presAssocID="{D0D7DCA5-BC24-49D4-848B-87BC8A85FF79}" presName="rootComposite" presStyleCnt="0"/>
      <dgm:spPr/>
    </dgm:pt>
    <dgm:pt modelId="{ADBC6CFA-DC66-4626-92F7-6C828A37373A}" type="pres">
      <dgm:prSet presAssocID="{D0D7DCA5-BC24-49D4-848B-87BC8A85FF79}" presName="rootText" presStyleLbl="node2" presStyleIdx="4" presStyleCnt="8" custScaleY="167818" custLinFactX="-100000" custLinFactY="100000" custLinFactNeighborX="-149358" custLinFactNeighborY="173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F937C2-6B77-47D1-B7B4-7C16EF6997E5}" type="pres">
      <dgm:prSet presAssocID="{D0D7DCA5-BC24-49D4-848B-87BC8A85FF79}" presName="rootConnector" presStyleLbl="node2" presStyleIdx="4" presStyleCnt="8"/>
      <dgm:spPr/>
      <dgm:t>
        <a:bodyPr/>
        <a:lstStyle/>
        <a:p>
          <a:endParaRPr lang="en-US"/>
        </a:p>
      </dgm:t>
    </dgm:pt>
    <dgm:pt modelId="{37ABAFE4-1983-4550-8F3A-A28EA19BCCB9}" type="pres">
      <dgm:prSet presAssocID="{D0D7DCA5-BC24-49D4-848B-87BC8A85FF79}" presName="hierChild4" presStyleCnt="0"/>
      <dgm:spPr/>
    </dgm:pt>
    <dgm:pt modelId="{03C1A5B1-C459-46F8-B3B5-C53E9F62C453}" type="pres">
      <dgm:prSet presAssocID="{D0D7DCA5-BC24-49D4-848B-87BC8A85FF79}" presName="hierChild5" presStyleCnt="0"/>
      <dgm:spPr/>
    </dgm:pt>
    <dgm:pt modelId="{E896C4C5-E729-486E-8C48-1BCEB760D747}" type="pres">
      <dgm:prSet presAssocID="{E18E5232-F9A2-4F0B-B2D7-BB5B29EC23A8}" presName="Name37" presStyleLbl="parChTrans1D2" presStyleIdx="5" presStyleCnt="9"/>
      <dgm:spPr/>
      <dgm:t>
        <a:bodyPr/>
        <a:lstStyle/>
        <a:p>
          <a:endParaRPr lang="en-US"/>
        </a:p>
      </dgm:t>
    </dgm:pt>
    <dgm:pt modelId="{09D64267-B4BA-44D7-AF98-1577276272F5}" type="pres">
      <dgm:prSet presAssocID="{625F2543-285D-4217-87B4-5F7CE5CA6908}" presName="hierRoot2" presStyleCnt="0">
        <dgm:presLayoutVars>
          <dgm:hierBranch val="init"/>
        </dgm:presLayoutVars>
      </dgm:prSet>
      <dgm:spPr/>
    </dgm:pt>
    <dgm:pt modelId="{21858A81-3D5E-4E11-894B-4EF1C1A210A6}" type="pres">
      <dgm:prSet presAssocID="{625F2543-285D-4217-87B4-5F7CE5CA6908}" presName="rootComposite" presStyleCnt="0"/>
      <dgm:spPr/>
    </dgm:pt>
    <dgm:pt modelId="{4E860728-38A0-44D0-8C5E-1F07C0640F01}" type="pres">
      <dgm:prSet presAssocID="{625F2543-285D-4217-87B4-5F7CE5CA6908}" presName="rootText" presStyleLbl="node2" presStyleIdx="5" presStyleCnt="8" custScaleY="167818" custLinFactX="-100000" custLinFactY="100000" custLinFactNeighborX="-149358" custLinFactNeighborY="173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5D128E-9AE6-4C2D-9DBB-EB16D62F6CC6}" type="pres">
      <dgm:prSet presAssocID="{625F2543-285D-4217-87B4-5F7CE5CA6908}" presName="rootConnector" presStyleLbl="node2" presStyleIdx="5" presStyleCnt="8"/>
      <dgm:spPr/>
      <dgm:t>
        <a:bodyPr/>
        <a:lstStyle/>
        <a:p>
          <a:endParaRPr lang="en-US"/>
        </a:p>
      </dgm:t>
    </dgm:pt>
    <dgm:pt modelId="{AF57D1FC-D7D1-4B06-832E-07EA5A81DA76}" type="pres">
      <dgm:prSet presAssocID="{625F2543-285D-4217-87B4-5F7CE5CA6908}" presName="hierChild4" presStyleCnt="0"/>
      <dgm:spPr/>
    </dgm:pt>
    <dgm:pt modelId="{8BC656ED-0A93-4FC2-B7E2-BC1107864538}" type="pres">
      <dgm:prSet presAssocID="{625F2543-285D-4217-87B4-5F7CE5CA6908}" presName="hierChild5" presStyleCnt="0"/>
      <dgm:spPr/>
    </dgm:pt>
    <dgm:pt modelId="{B7E6FC8A-D94A-4E0C-85DC-0D05AFD9A216}" type="pres">
      <dgm:prSet presAssocID="{36ABE631-2CDD-43C1-9F3C-93FC4808831F}" presName="Name37" presStyleLbl="parChTrans1D2" presStyleIdx="6" presStyleCnt="9"/>
      <dgm:spPr/>
      <dgm:t>
        <a:bodyPr/>
        <a:lstStyle/>
        <a:p>
          <a:endParaRPr lang="en-US"/>
        </a:p>
      </dgm:t>
    </dgm:pt>
    <dgm:pt modelId="{661BE25C-B406-4640-B23B-20B7EE77723B}" type="pres">
      <dgm:prSet presAssocID="{0433DFE7-3114-404E-B90D-E5481D55897D}" presName="hierRoot2" presStyleCnt="0">
        <dgm:presLayoutVars>
          <dgm:hierBranch val="init"/>
        </dgm:presLayoutVars>
      </dgm:prSet>
      <dgm:spPr/>
    </dgm:pt>
    <dgm:pt modelId="{E28FE934-505A-4E7B-B816-05B0D61BDBD8}" type="pres">
      <dgm:prSet presAssocID="{0433DFE7-3114-404E-B90D-E5481D55897D}" presName="rootComposite" presStyleCnt="0"/>
      <dgm:spPr/>
    </dgm:pt>
    <dgm:pt modelId="{1FBCCA15-DE85-4EC6-A9C4-A0B006D77AF5}" type="pres">
      <dgm:prSet presAssocID="{0433DFE7-3114-404E-B90D-E5481D55897D}" presName="rootText" presStyleLbl="node2" presStyleIdx="6" presStyleCnt="8" custScaleY="167818" custLinFactX="-100000" custLinFactY="100000" custLinFactNeighborX="-132058" custLinFactNeighborY="173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0D47B4-C9EA-410B-A8D8-33A718FC4D03}" type="pres">
      <dgm:prSet presAssocID="{0433DFE7-3114-404E-B90D-E5481D55897D}" presName="rootConnector" presStyleLbl="node2" presStyleIdx="6" presStyleCnt="8"/>
      <dgm:spPr/>
      <dgm:t>
        <a:bodyPr/>
        <a:lstStyle/>
        <a:p>
          <a:endParaRPr lang="en-US"/>
        </a:p>
      </dgm:t>
    </dgm:pt>
    <dgm:pt modelId="{8389B3EE-A7BD-4B7F-942D-119A167BBF61}" type="pres">
      <dgm:prSet presAssocID="{0433DFE7-3114-404E-B90D-E5481D55897D}" presName="hierChild4" presStyleCnt="0"/>
      <dgm:spPr/>
    </dgm:pt>
    <dgm:pt modelId="{EE772D42-8F85-4E5E-AAF1-E927B7E40973}" type="pres">
      <dgm:prSet presAssocID="{0433DFE7-3114-404E-B90D-E5481D55897D}" presName="hierChild5" presStyleCnt="0"/>
      <dgm:spPr/>
    </dgm:pt>
    <dgm:pt modelId="{19F5AA8F-EBF1-4113-A265-7FC5D2384C43}" type="pres">
      <dgm:prSet presAssocID="{622EB8C3-5922-4163-A0BF-01AE048C99FB}" presName="Name37" presStyleLbl="parChTrans1D2" presStyleIdx="7" presStyleCnt="9"/>
      <dgm:spPr/>
      <dgm:t>
        <a:bodyPr/>
        <a:lstStyle/>
        <a:p>
          <a:endParaRPr lang="en-US"/>
        </a:p>
      </dgm:t>
    </dgm:pt>
    <dgm:pt modelId="{E61B3DA4-CC0A-4BA2-B117-483BDE8A3BA7}" type="pres">
      <dgm:prSet presAssocID="{DAF6AC28-34FD-4525-A93A-098F87A99BBC}" presName="hierRoot2" presStyleCnt="0">
        <dgm:presLayoutVars>
          <dgm:hierBranch val="init"/>
        </dgm:presLayoutVars>
      </dgm:prSet>
      <dgm:spPr/>
    </dgm:pt>
    <dgm:pt modelId="{EA195492-85C6-4A52-9A12-04EE569075D2}" type="pres">
      <dgm:prSet presAssocID="{DAF6AC28-34FD-4525-A93A-098F87A99BBC}" presName="rootComposite" presStyleCnt="0"/>
      <dgm:spPr/>
    </dgm:pt>
    <dgm:pt modelId="{E72FFCF9-4D9D-4973-8556-C7C3B72310AD}" type="pres">
      <dgm:prSet presAssocID="{DAF6AC28-34FD-4525-A93A-098F87A99BBC}" presName="rootText" presStyleLbl="node2" presStyleIdx="7" presStyleCnt="8" custScaleY="167818" custLinFactX="-100000" custLinFactY="100000" custLinFactNeighborX="-132058" custLinFactNeighborY="1737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25D0F-7939-4B04-8963-0D6FB694DB14}" type="pres">
      <dgm:prSet presAssocID="{DAF6AC28-34FD-4525-A93A-098F87A99BBC}" presName="rootConnector" presStyleLbl="node2" presStyleIdx="7" presStyleCnt="8"/>
      <dgm:spPr/>
      <dgm:t>
        <a:bodyPr/>
        <a:lstStyle/>
        <a:p>
          <a:endParaRPr lang="en-US"/>
        </a:p>
      </dgm:t>
    </dgm:pt>
    <dgm:pt modelId="{1A0D2004-849C-4F59-841F-8422C3BCECC6}" type="pres">
      <dgm:prSet presAssocID="{DAF6AC28-34FD-4525-A93A-098F87A99BBC}" presName="hierChild4" presStyleCnt="0"/>
      <dgm:spPr/>
    </dgm:pt>
    <dgm:pt modelId="{85A0F5F1-B0FA-4466-9CB2-09E0C6015B74}" type="pres">
      <dgm:prSet presAssocID="{DAF6AC28-34FD-4525-A93A-098F87A99BBC}" presName="hierChild5" presStyleCnt="0"/>
      <dgm:spPr/>
    </dgm:pt>
    <dgm:pt modelId="{FE375D78-6B14-4E26-BF0A-E406B1B26B0A}" type="pres">
      <dgm:prSet presAssocID="{F2D8FD8D-570A-472B-88C2-E144C2D32D6C}" presName="hierChild3" presStyleCnt="0"/>
      <dgm:spPr/>
    </dgm:pt>
    <dgm:pt modelId="{51A995C5-78E1-44BF-BE91-A4185791D46F}" type="pres">
      <dgm:prSet presAssocID="{04DFC93C-3B84-4D53-904B-D8D6CABDFD05}" presName="Name111" presStyleLbl="parChTrans1D2" presStyleIdx="8" presStyleCnt="9"/>
      <dgm:spPr/>
      <dgm:t>
        <a:bodyPr/>
        <a:lstStyle/>
        <a:p>
          <a:endParaRPr lang="en-US"/>
        </a:p>
      </dgm:t>
    </dgm:pt>
    <dgm:pt modelId="{C7DEF0BF-24CD-4731-AA58-8A326717DADE}" type="pres">
      <dgm:prSet presAssocID="{6A76D60E-7822-4330-B6BF-3218CE165EF4}" presName="hierRoot3" presStyleCnt="0">
        <dgm:presLayoutVars>
          <dgm:hierBranch val="init"/>
        </dgm:presLayoutVars>
      </dgm:prSet>
      <dgm:spPr/>
    </dgm:pt>
    <dgm:pt modelId="{D8E5F146-155D-492E-859A-816BE306DA63}" type="pres">
      <dgm:prSet presAssocID="{6A76D60E-7822-4330-B6BF-3218CE165EF4}" presName="rootComposite3" presStyleCnt="0"/>
      <dgm:spPr/>
    </dgm:pt>
    <dgm:pt modelId="{D3697294-524D-4622-A9B7-61C557A453DD}" type="pres">
      <dgm:prSet presAssocID="{6A76D60E-7822-4330-B6BF-3218CE165EF4}" presName="rootText3" presStyleLbl="asst1" presStyleIdx="0" presStyleCnt="1" custLinFactNeighborX="-2643" custLinFactNeighborY="-425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542C1D-87A9-4353-AEC9-24433DB748EE}" type="pres">
      <dgm:prSet presAssocID="{6A76D60E-7822-4330-B6BF-3218CE165EF4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81EC0EF-BC46-48A0-A585-059C289DCD2C}" type="pres">
      <dgm:prSet presAssocID="{6A76D60E-7822-4330-B6BF-3218CE165EF4}" presName="hierChild6" presStyleCnt="0"/>
      <dgm:spPr/>
    </dgm:pt>
    <dgm:pt modelId="{BF749F82-6B93-485D-9778-EBD80A112ACE}" type="pres">
      <dgm:prSet presAssocID="{6A76D60E-7822-4330-B6BF-3218CE165EF4}" presName="hierChild7" presStyleCnt="0"/>
      <dgm:spPr/>
    </dgm:pt>
  </dgm:ptLst>
  <dgm:cxnLst>
    <dgm:cxn modelId="{53C1C473-5F79-4C1F-98A4-8ABB10BEBF50}" srcId="{F2D8FD8D-570A-472B-88C2-E144C2D32D6C}" destId="{B89DB617-153A-4D93-B389-CF13C8B7CA6D}" srcOrd="3" destOrd="0" parTransId="{7A48B993-9A97-41FE-BD1D-9284A387C69C}" sibTransId="{004E6607-C3B0-4CA2-9173-98F040AADFCB}"/>
    <dgm:cxn modelId="{D315DE01-2355-43BA-8E22-7829318B587D}" type="presOf" srcId="{622EB8C3-5922-4163-A0BF-01AE048C99FB}" destId="{19F5AA8F-EBF1-4113-A265-7FC5D2384C43}" srcOrd="0" destOrd="0" presId="urn:microsoft.com/office/officeart/2005/8/layout/orgChart1"/>
    <dgm:cxn modelId="{3EDC77B7-85F8-4612-A25E-3B3909B3D8BC}" type="presOf" srcId="{DAF6AC28-34FD-4525-A93A-098F87A99BBC}" destId="{2F725D0F-7939-4B04-8963-0D6FB694DB14}" srcOrd="1" destOrd="0" presId="urn:microsoft.com/office/officeart/2005/8/layout/orgChart1"/>
    <dgm:cxn modelId="{7CDF8105-6E54-476B-A0FE-661914AE60FA}" type="presOf" srcId="{42728360-195A-4C92-998D-8756E90592B0}" destId="{91639BBF-2795-4406-9277-E807AA6B9CA6}" srcOrd="1" destOrd="0" presId="urn:microsoft.com/office/officeart/2005/8/layout/orgChart1"/>
    <dgm:cxn modelId="{68E55B22-B8AD-4859-96B2-DC4A99A432EB}" srcId="{F2D8FD8D-570A-472B-88C2-E144C2D32D6C}" destId="{6916650D-93FE-49D4-84BA-72B0AFEFD515}" srcOrd="1" destOrd="0" parTransId="{77507E7F-E5DA-4D5D-8B6C-3F31A43593B1}" sibTransId="{7CD42738-B9CD-45A8-838D-FE7C126BDEA8}"/>
    <dgm:cxn modelId="{A4DB1C70-DC8B-4A62-81C6-351321417439}" type="presOf" srcId="{B89DB617-153A-4D93-B389-CF13C8B7CA6D}" destId="{8F1DC93E-1CFE-48B1-BDC9-644737F70047}" srcOrd="1" destOrd="0" presId="urn:microsoft.com/office/officeart/2005/8/layout/orgChart1"/>
    <dgm:cxn modelId="{03D8F1F2-C177-4B42-B1C9-4B25E72A887C}" type="presOf" srcId="{0433DFE7-3114-404E-B90D-E5481D55897D}" destId="{1FBCCA15-DE85-4EC6-A9C4-A0B006D77AF5}" srcOrd="0" destOrd="0" presId="urn:microsoft.com/office/officeart/2005/8/layout/orgChart1"/>
    <dgm:cxn modelId="{3462E377-5DEA-4758-8746-6B01F73CC617}" srcId="{F2D8FD8D-570A-472B-88C2-E144C2D32D6C}" destId="{6A76D60E-7822-4330-B6BF-3218CE165EF4}" srcOrd="0" destOrd="0" parTransId="{04DFC93C-3B84-4D53-904B-D8D6CABDFD05}" sibTransId="{784C8678-A259-4E47-B00F-57FF5261B9C3}"/>
    <dgm:cxn modelId="{F30010B2-5304-4F61-BEA0-1BB86C5E480A}" type="presOf" srcId="{6916650D-93FE-49D4-84BA-72B0AFEFD515}" destId="{031355FD-31B2-4DB3-8F98-DBDF18E0276B}" srcOrd="1" destOrd="0" presId="urn:microsoft.com/office/officeart/2005/8/layout/orgChart1"/>
    <dgm:cxn modelId="{394E3DE7-B49A-438A-AF8E-9F624798FB10}" type="presOf" srcId="{04DFC93C-3B84-4D53-904B-D8D6CABDFD05}" destId="{51A995C5-78E1-44BF-BE91-A4185791D46F}" srcOrd="0" destOrd="0" presId="urn:microsoft.com/office/officeart/2005/8/layout/orgChart1"/>
    <dgm:cxn modelId="{373598D9-315C-42E9-8535-780A24EF53AE}" type="presOf" srcId="{B601DC56-6D6F-4546-830F-86D3670E5A89}" destId="{51CC26B0-A23B-4F42-8C26-B35F80E284A4}" srcOrd="0" destOrd="0" presId="urn:microsoft.com/office/officeart/2005/8/layout/orgChart1"/>
    <dgm:cxn modelId="{A36D9B3E-3211-4F4B-B7F0-119F618D6134}" type="presOf" srcId="{F2D8FD8D-570A-472B-88C2-E144C2D32D6C}" destId="{2B048D42-27C1-4A92-A468-2CDDC3FB6712}" srcOrd="1" destOrd="0" presId="urn:microsoft.com/office/officeart/2005/8/layout/orgChart1"/>
    <dgm:cxn modelId="{DC09D773-71F6-4F87-B185-C9BBB3CD7530}" type="presOf" srcId="{D1AA28B1-5E5B-402E-8366-9AE86E7F2ECF}" destId="{AE843605-5763-4079-B44A-0B99FD707559}" srcOrd="1" destOrd="0" presId="urn:microsoft.com/office/officeart/2005/8/layout/orgChart1"/>
    <dgm:cxn modelId="{5F87D409-E850-419E-9982-2B113DF66700}" type="presOf" srcId="{625F2543-285D-4217-87B4-5F7CE5CA6908}" destId="{4E860728-38A0-44D0-8C5E-1F07C0640F01}" srcOrd="0" destOrd="0" presId="urn:microsoft.com/office/officeart/2005/8/layout/orgChart1"/>
    <dgm:cxn modelId="{EC7426BA-73A7-46F3-A30E-7427421EA799}" type="presOf" srcId="{D1AA28B1-5E5B-402E-8366-9AE86E7F2ECF}" destId="{C9282274-0DBC-4502-BA58-FDE3CCE57F87}" srcOrd="0" destOrd="0" presId="urn:microsoft.com/office/officeart/2005/8/layout/orgChart1"/>
    <dgm:cxn modelId="{61F3985B-2CE5-4A18-B5A9-420C724DF3F4}" type="presOf" srcId="{9AD76BE4-C84B-4AFA-B47C-F4E3046E36BE}" destId="{B8042B9F-5E22-4ADE-ABA5-180AE58945CA}" srcOrd="0" destOrd="0" presId="urn:microsoft.com/office/officeart/2005/8/layout/orgChart1"/>
    <dgm:cxn modelId="{85698F64-88A0-4903-868F-3ACB0C269D74}" type="presOf" srcId="{D0D7DCA5-BC24-49D4-848B-87BC8A85FF79}" destId="{ADBC6CFA-DC66-4626-92F7-6C828A37373A}" srcOrd="0" destOrd="0" presId="urn:microsoft.com/office/officeart/2005/8/layout/orgChart1"/>
    <dgm:cxn modelId="{FBAB1E2E-6924-4465-96E6-2B3BAD211722}" type="presOf" srcId="{B89DB617-153A-4D93-B389-CF13C8B7CA6D}" destId="{8FB34205-8DA0-432B-B104-462F26773ACC}" srcOrd="0" destOrd="0" presId="urn:microsoft.com/office/officeart/2005/8/layout/orgChart1"/>
    <dgm:cxn modelId="{A397CE59-A2F0-4666-AD0A-B0FF208BA611}" srcId="{B601DC56-6D6F-4546-830F-86D3670E5A89}" destId="{F2D8FD8D-570A-472B-88C2-E144C2D32D6C}" srcOrd="0" destOrd="0" parTransId="{15B98E1C-073E-41FF-90DD-56C4B7A8D6DD}" sibTransId="{F130245B-60E1-4FD0-B0C1-6BD4CA54C52C}"/>
    <dgm:cxn modelId="{4035C15F-D579-4957-B12A-328AA331075B}" type="presOf" srcId="{D0D7DCA5-BC24-49D4-848B-87BC8A85FF79}" destId="{51F937C2-6B77-47D1-B7B4-7C16EF6997E5}" srcOrd="1" destOrd="0" presId="urn:microsoft.com/office/officeart/2005/8/layout/orgChart1"/>
    <dgm:cxn modelId="{65826353-BD50-434F-B216-B01DA3C1A42E}" type="presOf" srcId="{DAF6AC28-34FD-4525-A93A-098F87A99BBC}" destId="{E72FFCF9-4D9D-4973-8556-C7C3B72310AD}" srcOrd="0" destOrd="0" presId="urn:microsoft.com/office/officeart/2005/8/layout/orgChart1"/>
    <dgm:cxn modelId="{0982D364-6286-425C-86AC-B845C8DD9832}" srcId="{F2D8FD8D-570A-472B-88C2-E144C2D32D6C}" destId="{42728360-195A-4C92-998D-8756E90592B0}" srcOrd="4" destOrd="0" parTransId="{FBE98585-D18F-4572-A4A5-0AC26EC03E54}" sibTransId="{CB804E79-7217-4B36-86CA-854C073E94F7}"/>
    <dgm:cxn modelId="{7FF2C3BA-28BB-4F82-ADB7-FE6C32AAD59E}" type="presOf" srcId="{FBE98585-D18F-4572-A4A5-0AC26EC03E54}" destId="{E23205F9-498E-46D4-B823-28FB57B90A8E}" srcOrd="0" destOrd="0" presId="urn:microsoft.com/office/officeart/2005/8/layout/orgChart1"/>
    <dgm:cxn modelId="{75BEBD00-DAFE-4B06-BE20-170E083F6B62}" type="presOf" srcId="{77507E7F-E5DA-4D5D-8B6C-3F31A43593B1}" destId="{FAD1EACB-F1F5-493C-A24C-EA88DA5E95D0}" srcOrd="0" destOrd="0" presId="urn:microsoft.com/office/officeart/2005/8/layout/orgChart1"/>
    <dgm:cxn modelId="{7F85AD96-E8D5-4B32-A156-4D32538ACBEF}" type="presOf" srcId="{42728360-195A-4C92-998D-8756E90592B0}" destId="{05D1FEA0-07EA-4741-A36E-FC3F2D90147B}" srcOrd="0" destOrd="0" presId="urn:microsoft.com/office/officeart/2005/8/layout/orgChart1"/>
    <dgm:cxn modelId="{8B9E69C5-1026-4306-B11B-4DFF35BF0657}" type="presOf" srcId="{6916650D-93FE-49D4-84BA-72B0AFEFD515}" destId="{D8956255-BEBD-48BA-9778-3C3286BB117F}" srcOrd="0" destOrd="0" presId="urn:microsoft.com/office/officeart/2005/8/layout/orgChart1"/>
    <dgm:cxn modelId="{087C4E6F-2DBA-408F-A900-6E82B4D2E34B}" type="presOf" srcId="{6A76D60E-7822-4330-B6BF-3218CE165EF4}" destId="{D3697294-524D-4622-A9B7-61C557A453DD}" srcOrd="0" destOrd="0" presId="urn:microsoft.com/office/officeart/2005/8/layout/orgChart1"/>
    <dgm:cxn modelId="{50513263-C6E9-4E99-8095-DB6B72BBC724}" srcId="{F2D8FD8D-570A-472B-88C2-E144C2D32D6C}" destId="{D1AA28B1-5E5B-402E-8366-9AE86E7F2ECF}" srcOrd="2" destOrd="0" parTransId="{9AD76BE4-C84B-4AFA-B47C-F4E3046E36BE}" sibTransId="{07215134-61D2-4F1E-BC4B-3FC7F2D920C3}"/>
    <dgm:cxn modelId="{58E9729A-0039-4038-A7C1-8E1C10EB60E0}" type="presOf" srcId="{7F185F02-BBDF-4C6A-9A46-38360BABE085}" destId="{3ADEFF1F-D980-4CFB-A9DF-C787D93B734D}" srcOrd="0" destOrd="0" presId="urn:microsoft.com/office/officeart/2005/8/layout/orgChart1"/>
    <dgm:cxn modelId="{1495C2A4-5356-4EF9-BF32-CE102C326B47}" srcId="{F2D8FD8D-570A-472B-88C2-E144C2D32D6C}" destId="{DAF6AC28-34FD-4525-A93A-098F87A99BBC}" srcOrd="8" destOrd="0" parTransId="{622EB8C3-5922-4163-A0BF-01AE048C99FB}" sibTransId="{411A0AE7-3DD7-46D7-AAF2-CEBA4754EC14}"/>
    <dgm:cxn modelId="{B7D0CA0B-6AF1-4DE5-B3E8-C8B0227ACF0A}" type="presOf" srcId="{7A48B993-9A97-41FE-BD1D-9284A387C69C}" destId="{E82294F7-157C-4847-A953-FA4D76049094}" srcOrd="0" destOrd="0" presId="urn:microsoft.com/office/officeart/2005/8/layout/orgChart1"/>
    <dgm:cxn modelId="{B1B6D0F3-117B-44F5-BF65-96D6163E816A}" type="presOf" srcId="{36ABE631-2CDD-43C1-9F3C-93FC4808831F}" destId="{B7E6FC8A-D94A-4E0C-85DC-0D05AFD9A216}" srcOrd="0" destOrd="0" presId="urn:microsoft.com/office/officeart/2005/8/layout/orgChart1"/>
    <dgm:cxn modelId="{59981413-DC82-4009-96BC-771BA3FBB434}" srcId="{F2D8FD8D-570A-472B-88C2-E144C2D32D6C}" destId="{0433DFE7-3114-404E-B90D-E5481D55897D}" srcOrd="7" destOrd="0" parTransId="{36ABE631-2CDD-43C1-9F3C-93FC4808831F}" sibTransId="{42F628DF-A1FA-4269-B2F9-4CB0375B24B6}"/>
    <dgm:cxn modelId="{412D095C-2C4B-4660-8843-14DCAA72AE3B}" srcId="{F2D8FD8D-570A-472B-88C2-E144C2D32D6C}" destId="{625F2543-285D-4217-87B4-5F7CE5CA6908}" srcOrd="6" destOrd="0" parTransId="{E18E5232-F9A2-4F0B-B2D7-BB5B29EC23A8}" sibTransId="{569F53D9-E509-4FCB-9C02-3269F0C5B76E}"/>
    <dgm:cxn modelId="{850795B8-8AE0-4FE9-8F00-EA602FC49CEA}" type="presOf" srcId="{0433DFE7-3114-404E-B90D-E5481D55897D}" destId="{AE0D47B4-C9EA-410B-A8D8-33A718FC4D03}" srcOrd="1" destOrd="0" presId="urn:microsoft.com/office/officeart/2005/8/layout/orgChart1"/>
    <dgm:cxn modelId="{36D75F87-F554-4303-9473-2850449FBAD5}" type="presOf" srcId="{6A76D60E-7822-4330-B6BF-3218CE165EF4}" destId="{E9542C1D-87A9-4353-AEC9-24433DB748EE}" srcOrd="1" destOrd="0" presId="urn:microsoft.com/office/officeart/2005/8/layout/orgChart1"/>
    <dgm:cxn modelId="{A8176A2E-ED3C-4D01-A329-A73E44ECF916}" type="presOf" srcId="{E18E5232-F9A2-4F0B-B2D7-BB5B29EC23A8}" destId="{E896C4C5-E729-486E-8C48-1BCEB760D747}" srcOrd="0" destOrd="0" presId="urn:microsoft.com/office/officeart/2005/8/layout/orgChart1"/>
    <dgm:cxn modelId="{DE6AE4C3-0973-4C87-BD8E-5BFCB764DF61}" type="presOf" srcId="{F2D8FD8D-570A-472B-88C2-E144C2D32D6C}" destId="{A85B9ACC-ABB4-44F1-9820-08FC6E2DBB6D}" srcOrd="0" destOrd="0" presId="urn:microsoft.com/office/officeart/2005/8/layout/orgChart1"/>
    <dgm:cxn modelId="{9222E818-4A3B-4F24-9991-87648539FBF6}" type="presOf" srcId="{625F2543-285D-4217-87B4-5F7CE5CA6908}" destId="{675D128E-9AE6-4C2D-9DBB-EB16D62F6CC6}" srcOrd="1" destOrd="0" presId="urn:microsoft.com/office/officeart/2005/8/layout/orgChart1"/>
    <dgm:cxn modelId="{7A222C2A-B247-4AF7-877D-526F0D6860B6}" srcId="{F2D8FD8D-570A-472B-88C2-E144C2D32D6C}" destId="{D0D7DCA5-BC24-49D4-848B-87BC8A85FF79}" srcOrd="5" destOrd="0" parTransId="{7F185F02-BBDF-4C6A-9A46-38360BABE085}" sibTransId="{1DAB6E6F-79AA-479C-B3D4-BB07F88B6548}"/>
    <dgm:cxn modelId="{876439A5-438D-48C4-969C-EDEDE449A7C7}" type="presParOf" srcId="{51CC26B0-A23B-4F42-8C26-B35F80E284A4}" destId="{6144F6E1-0785-400A-B14C-D8517A0C5A7A}" srcOrd="0" destOrd="0" presId="urn:microsoft.com/office/officeart/2005/8/layout/orgChart1"/>
    <dgm:cxn modelId="{BEF9518F-E3E5-4A9A-81EE-9B25E2B525D8}" type="presParOf" srcId="{6144F6E1-0785-400A-B14C-D8517A0C5A7A}" destId="{333E1F3B-A339-4690-AC40-1553A27B8A4B}" srcOrd="0" destOrd="0" presId="urn:microsoft.com/office/officeart/2005/8/layout/orgChart1"/>
    <dgm:cxn modelId="{9588A8F7-D746-4404-8E26-35E8DA3B432A}" type="presParOf" srcId="{333E1F3B-A339-4690-AC40-1553A27B8A4B}" destId="{A85B9ACC-ABB4-44F1-9820-08FC6E2DBB6D}" srcOrd="0" destOrd="0" presId="urn:microsoft.com/office/officeart/2005/8/layout/orgChart1"/>
    <dgm:cxn modelId="{DE0A6AD7-4D87-4D64-879E-13B5A1A89B51}" type="presParOf" srcId="{333E1F3B-A339-4690-AC40-1553A27B8A4B}" destId="{2B048D42-27C1-4A92-A468-2CDDC3FB6712}" srcOrd="1" destOrd="0" presId="urn:microsoft.com/office/officeart/2005/8/layout/orgChart1"/>
    <dgm:cxn modelId="{B6AE1053-38A5-4955-A2FD-3C65FFE33FAA}" type="presParOf" srcId="{6144F6E1-0785-400A-B14C-D8517A0C5A7A}" destId="{71256138-D9D0-48FA-8CC6-24870C21BF60}" srcOrd="1" destOrd="0" presId="urn:microsoft.com/office/officeart/2005/8/layout/orgChart1"/>
    <dgm:cxn modelId="{72A02E5B-706E-484F-9BFF-F7BDFF31238C}" type="presParOf" srcId="{71256138-D9D0-48FA-8CC6-24870C21BF60}" destId="{FAD1EACB-F1F5-493C-A24C-EA88DA5E95D0}" srcOrd="0" destOrd="0" presId="urn:microsoft.com/office/officeart/2005/8/layout/orgChart1"/>
    <dgm:cxn modelId="{3DC2CD95-838E-47DD-A11B-4A56E39D3707}" type="presParOf" srcId="{71256138-D9D0-48FA-8CC6-24870C21BF60}" destId="{13275C96-0F17-4372-A880-248912F0D1D3}" srcOrd="1" destOrd="0" presId="urn:microsoft.com/office/officeart/2005/8/layout/orgChart1"/>
    <dgm:cxn modelId="{E81157E7-462B-42E9-B8BE-1D6899930493}" type="presParOf" srcId="{13275C96-0F17-4372-A880-248912F0D1D3}" destId="{9EE8F798-7441-4FA4-9E2D-75BE4065D253}" srcOrd="0" destOrd="0" presId="urn:microsoft.com/office/officeart/2005/8/layout/orgChart1"/>
    <dgm:cxn modelId="{C22DE84E-813D-422D-93BA-003E35BCB71A}" type="presParOf" srcId="{9EE8F798-7441-4FA4-9E2D-75BE4065D253}" destId="{D8956255-BEBD-48BA-9778-3C3286BB117F}" srcOrd="0" destOrd="0" presId="urn:microsoft.com/office/officeart/2005/8/layout/orgChart1"/>
    <dgm:cxn modelId="{ABDC047E-D8A8-455D-B946-4F3AD5A04DA4}" type="presParOf" srcId="{9EE8F798-7441-4FA4-9E2D-75BE4065D253}" destId="{031355FD-31B2-4DB3-8F98-DBDF18E0276B}" srcOrd="1" destOrd="0" presId="urn:microsoft.com/office/officeart/2005/8/layout/orgChart1"/>
    <dgm:cxn modelId="{5DA985A0-0896-4E78-A6AD-5CA74CEEC935}" type="presParOf" srcId="{13275C96-0F17-4372-A880-248912F0D1D3}" destId="{2C5D63BB-0F49-463C-B907-C13FB16BC37A}" srcOrd="1" destOrd="0" presId="urn:microsoft.com/office/officeart/2005/8/layout/orgChart1"/>
    <dgm:cxn modelId="{07FDE2DE-4F00-4BF3-93CF-799BFA179596}" type="presParOf" srcId="{13275C96-0F17-4372-A880-248912F0D1D3}" destId="{243E479F-74A3-4301-A898-160DC453E8E9}" srcOrd="2" destOrd="0" presId="urn:microsoft.com/office/officeart/2005/8/layout/orgChart1"/>
    <dgm:cxn modelId="{BFD448C5-3C98-4F33-A9D5-FE26AF9A6F7C}" type="presParOf" srcId="{71256138-D9D0-48FA-8CC6-24870C21BF60}" destId="{B8042B9F-5E22-4ADE-ABA5-180AE58945CA}" srcOrd="2" destOrd="0" presId="urn:microsoft.com/office/officeart/2005/8/layout/orgChart1"/>
    <dgm:cxn modelId="{B74C676E-B5AB-424F-BEF9-0D1559FF03A0}" type="presParOf" srcId="{71256138-D9D0-48FA-8CC6-24870C21BF60}" destId="{9D34C36D-DCDF-4CAE-B2BD-37595C93D05C}" srcOrd="3" destOrd="0" presId="urn:microsoft.com/office/officeart/2005/8/layout/orgChart1"/>
    <dgm:cxn modelId="{9FAD3410-5539-4B51-B407-BF5175709B7F}" type="presParOf" srcId="{9D34C36D-DCDF-4CAE-B2BD-37595C93D05C}" destId="{3E3C4B5F-A2D6-47C7-BD84-85B2630F6B1B}" srcOrd="0" destOrd="0" presId="urn:microsoft.com/office/officeart/2005/8/layout/orgChart1"/>
    <dgm:cxn modelId="{13AF232B-3221-40FF-89F7-95DC0E9DA9B1}" type="presParOf" srcId="{3E3C4B5F-A2D6-47C7-BD84-85B2630F6B1B}" destId="{C9282274-0DBC-4502-BA58-FDE3CCE57F87}" srcOrd="0" destOrd="0" presId="urn:microsoft.com/office/officeart/2005/8/layout/orgChart1"/>
    <dgm:cxn modelId="{C60F8886-21BE-4D5E-B59F-B47AD02BA7CA}" type="presParOf" srcId="{3E3C4B5F-A2D6-47C7-BD84-85B2630F6B1B}" destId="{AE843605-5763-4079-B44A-0B99FD707559}" srcOrd="1" destOrd="0" presId="urn:microsoft.com/office/officeart/2005/8/layout/orgChart1"/>
    <dgm:cxn modelId="{8E0B89A6-88B1-49CE-B08C-88869D6D3D4A}" type="presParOf" srcId="{9D34C36D-DCDF-4CAE-B2BD-37595C93D05C}" destId="{BAE03D2C-C081-4ECD-9B59-3B8F520013DD}" srcOrd="1" destOrd="0" presId="urn:microsoft.com/office/officeart/2005/8/layout/orgChart1"/>
    <dgm:cxn modelId="{A723DBB4-485A-402A-B482-03A61E7F2E98}" type="presParOf" srcId="{9D34C36D-DCDF-4CAE-B2BD-37595C93D05C}" destId="{D6FF8BE1-F996-42D1-8059-E126E69D1C18}" srcOrd="2" destOrd="0" presId="urn:microsoft.com/office/officeart/2005/8/layout/orgChart1"/>
    <dgm:cxn modelId="{668E1AD5-2063-4A09-957E-B88D26746306}" type="presParOf" srcId="{71256138-D9D0-48FA-8CC6-24870C21BF60}" destId="{E82294F7-157C-4847-A953-FA4D76049094}" srcOrd="4" destOrd="0" presId="urn:microsoft.com/office/officeart/2005/8/layout/orgChart1"/>
    <dgm:cxn modelId="{331E0389-0A11-4050-A8CD-54724CD12B74}" type="presParOf" srcId="{71256138-D9D0-48FA-8CC6-24870C21BF60}" destId="{9916E65C-31A7-42FD-A403-535B567D0287}" srcOrd="5" destOrd="0" presId="urn:microsoft.com/office/officeart/2005/8/layout/orgChart1"/>
    <dgm:cxn modelId="{3183F68F-E2E0-4D3B-A030-5BC3B928096E}" type="presParOf" srcId="{9916E65C-31A7-42FD-A403-535B567D0287}" destId="{8D0B5172-4F67-403E-A1F9-126D3774C970}" srcOrd="0" destOrd="0" presId="urn:microsoft.com/office/officeart/2005/8/layout/orgChart1"/>
    <dgm:cxn modelId="{9067F43B-5DDF-4098-BE3D-43990A53E7CC}" type="presParOf" srcId="{8D0B5172-4F67-403E-A1F9-126D3774C970}" destId="{8FB34205-8DA0-432B-B104-462F26773ACC}" srcOrd="0" destOrd="0" presId="urn:microsoft.com/office/officeart/2005/8/layout/orgChart1"/>
    <dgm:cxn modelId="{2C0AD49A-5116-41B5-8C02-7726FA0137D7}" type="presParOf" srcId="{8D0B5172-4F67-403E-A1F9-126D3774C970}" destId="{8F1DC93E-1CFE-48B1-BDC9-644737F70047}" srcOrd="1" destOrd="0" presId="urn:microsoft.com/office/officeart/2005/8/layout/orgChart1"/>
    <dgm:cxn modelId="{D713F2E9-77DF-4ADE-BC12-F203269E553C}" type="presParOf" srcId="{9916E65C-31A7-42FD-A403-535B567D0287}" destId="{0279C29E-B381-4675-9E7E-FABA9138902D}" srcOrd="1" destOrd="0" presId="urn:microsoft.com/office/officeart/2005/8/layout/orgChart1"/>
    <dgm:cxn modelId="{3F3BB2AA-40A4-4EF1-90A0-0E49676C54AA}" type="presParOf" srcId="{9916E65C-31A7-42FD-A403-535B567D0287}" destId="{66164691-152F-43C2-8ECC-264E23E199BC}" srcOrd="2" destOrd="0" presId="urn:microsoft.com/office/officeart/2005/8/layout/orgChart1"/>
    <dgm:cxn modelId="{B9578907-02C6-4A8A-98ED-9C1BBA4AEA9A}" type="presParOf" srcId="{71256138-D9D0-48FA-8CC6-24870C21BF60}" destId="{E23205F9-498E-46D4-B823-28FB57B90A8E}" srcOrd="6" destOrd="0" presId="urn:microsoft.com/office/officeart/2005/8/layout/orgChart1"/>
    <dgm:cxn modelId="{FA30CBA0-9B78-4637-A30A-2C3D1C3D6A7E}" type="presParOf" srcId="{71256138-D9D0-48FA-8CC6-24870C21BF60}" destId="{3EC4E845-EAA0-4DDC-9F95-DB4267CC6441}" srcOrd="7" destOrd="0" presId="urn:microsoft.com/office/officeart/2005/8/layout/orgChart1"/>
    <dgm:cxn modelId="{14C4FE83-323B-4BC3-85B5-90E85FD3B36A}" type="presParOf" srcId="{3EC4E845-EAA0-4DDC-9F95-DB4267CC6441}" destId="{A3D7A0A7-5341-4486-9BD6-996A7949F878}" srcOrd="0" destOrd="0" presId="urn:microsoft.com/office/officeart/2005/8/layout/orgChart1"/>
    <dgm:cxn modelId="{22D9990E-56FE-443D-80AE-7F6278099A52}" type="presParOf" srcId="{A3D7A0A7-5341-4486-9BD6-996A7949F878}" destId="{05D1FEA0-07EA-4741-A36E-FC3F2D90147B}" srcOrd="0" destOrd="0" presId="urn:microsoft.com/office/officeart/2005/8/layout/orgChart1"/>
    <dgm:cxn modelId="{837EBCB9-D12F-4773-842A-1550DFAFD5DF}" type="presParOf" srcId="{A3D7A0A7-5341-4486-9BD6-996A7949F878}" destId="{91639BBF-2795-4406-9277-E807AA6B9CA6}" srcOrd="1" destOrd="0" presId="urn:microsoft.com/office/officeart/2005/8/layout/orgChart1"/>
    <dgm:cxn modelId="{DFE9AB5C-6D7D-4F06-AA34-F170F0859932}" type="presParOf" srcId="{3EC4E845-EAA0-4DDC-9F95-DB4267CC6441}" destId="{669883DF-04FB-485B-A3EF-6AF487CC7DAF}" srcOrd="1" destOrd="0" presId="urn:microsoft.com/office/officeart/2005/8/layout/orgChart1"/>
    <dgm:cxn modelId="{956D2FAC-7815-4C2D-A8B2-67F97F6FE53F}" type="presParOf" srcId="{3EC4E845-EAA0-4DDC-9F95-DB4267CC6441}" destId="{892253A8-C11E-4775-B596-A4AE7670A0C0}" srcOrd="2" destOrd="0" presId="urn:microsoft.com/office/officeart/2005/8/layout/orgChart1"/>
    <dgm:cxn modelId="{9E4FD967-CFB4-4D32-872E-85448E399AA2}" type="presParOf" srcId="{71256138-D9D0-48FA-8CC6-24870C21BF60}" destId="{3ADEFF1F-D980-4CFB-A9DF-C787D93B734D}" srcOrd="8" destOrd="0" presId="urn:microsoft.com/office/officeart/2005/8/layout/orgChart1"/>
    <dgm:cxn modelId="{0DBE8003-3C79-4FC8-95AC-707ED9D5B87C}" type="presParOf" srcId="{71256138-D9D0-48FA-8CC6-24870C21BF60}" destId="{13D057BC-C385-4C98-A9E6-90CCF3FBB285}" srcOrd="9" destOrd="0" presId="urn:microsoft.com/office/officeart/2005/8/layout/orgChart1"/>
    <dgm:cxn modelId="{389650D3-8E2A-4ED4-AB2A-7D212B97125C}" type="presParOf" srcId="{13D057BC-C385-4C98-A9E6-90CCF3FBB285}" destId="{91B505EB-018F-408D-BBAF-6B6063C80EA7}" srcOrd="0" destOrd="0" presId="urn:microsoft.com/office/officeart/2005/8/layout/orgChart1"/>
    <dgm:cxn modelId="{C10EE7C0-6419-4017-A660-0CD0E8D3D971}" type="presParOf" srcId="{91B505EB-018F-408D-BBAF-6B6063C80EA7}" destId="{ADBC6CFA-DC66-4626-92F7-6C828A37373A}" srcOrd="0" destOrd="0" presId="urn:microsoft.com/office/officeart/2005/8/layout/orgChart1"/>
    <dgm:cxn modelId="{C1E17414-C73A-4432-8EEE-148D262D6FA1}" type="presParOf" srcId="{91B505EB-018F-408D-BBAF-6B6063C80EA7}" destId="{51F937C2-6B77-47D1-B7B4-7C16EF6997E5}" srcOrd="1" destOrd="0" presId="urn:microsoft.com/office/officeart/2005/8/layout/orgChart1"/>
    <dgm:cxn modelId="{396143B4-C71C-434A-84BD-800ADFFFB21B}" type="presParOf" srcId="{13D057BC-C385-4C98-A9E6-90CCF3FBB285}" destId="{37ABAFE4-1983-4550-8F3A-A28EA19BCCB9}" srcOrd="1" destOrd="0" presId="urn:microsoft.com/office/officeart/2005/8/layout/orgChart1"/>
    <dgm:cxn modelId="{1AAA9822-9675-4DB2-AF2C-A1421FBB2B4A}" type="presParOf" srcId="{13D057BC-C385-4C98-A9E6-90CCF3FBB285}" destId="{03C1A5B1-C459-46F8-B3B5-C53E9F62C453}" srcOrd="2" destOrd="0" presId="urn:microsoft.com/office/officeart/2005/8/layout/orgChart1"/>
    <dgm:cxn modelId="{004A4DB9-1B21-459A-B442-2AE10A622093}" type="presParOf" srcId="{71256138-D9D0-48FA-8CC6-24870C21BF60}" destId="{E896C4C5-E729-486E-8C48-1BCEB760D747}" srcOrd="10" destOrd="0" presId="urn:microsoft.com/office/officeart/2005/8/layout/orgChart1"/>
    <dgm:cxn modelId="{FC7FF494-8728-4494-BAA1-E1815354BCAD}" type="presParOf" srcId="{71256138-D9D0-48FA-8CC6-24870C21BF60}" destId="{09D64267-B4BA-44D7-AF98-1577276272F5}" srcOrd="11" destOrd="0" presId="urn:microsoft.com/office/officeart/2005/8/layout/orgChart1"/>
    <dgm:cxn modelId="{CFA17F42-41ED-4797-A00B-A2CB8D5CE609}" type="presParOf" srcId="{09D64267-B4BA-44D7-AF98-1577276272F5}" destId="{21858A81-3D5E-4E11-894B-4EF1C1A210A6}" srcOrd="0" destOrd="0" presId="urn:microsoft.com/office/officeart/2005/8/layout/orgChart1"/>
    <dgm:cxn modelId="{3F94FB24-FA92-464A-947A-86FE7F06722F}" type="presParOf" srcId="{21858A81-3D5E-4E11-894B-4EF1C1A210A6}" destId="{4E860728-38A0-44D0-8C5E-1F07C0640F01}" srcOrd="0" destOrd="0" presId="urn:microsoft.com/office/officeart/2005/8/layout/orgChart1"/>
    <dgm:cxn modelId="{48DCC205-F792-466E-B16C-E4E3920CF0A7}" type="presParOf" srcId="{21858A81-3D5E-4E11-894B-4EF1C1A210A6}" destId="{675D128E-9AE6-4C2D-9DBB-EB16D62F6CC6}" srcOrd="1" destOrd="0" presId="urn:microsoft.com/office/officeart/2005/8/layout/orgChart1"/>
    <dgm:cxn modelId="{F4C05515-757E-49A6-A84B-044E9E7880A8}" type="presParOf" srcId="{09D64267-B4BA-44D7-AF98-1577276272F5}" destId="{AF57D1FC-D7D1-4B06-832E-07EA5A81DA76}" srcOrd="1" destOrd="0" presId="urn:microsoft.com/office/officeart/2005/8/layout/orgChart1"/>
    <dgm:cxn modelId="{EDF813A0-65F3-4037-8F60-2BD7B1E3AB98}" type="presParOf" srcId="{09D64267-B4BA-44D7-AF98-1577276272F5}" destId="{8BC656ED-0A93-4FC2-B7E2-BC1107864538}" srcOrd="2" destOrd="0" presId="urn:microsoft.com/office/officeart/2005/8/layout/orgChart1"/>
    <dgm:cxn modelId="{E008DC25-FF51-4B65-B188-2CC67A9170D4}" type="presParOf" srcId="{71256138-D9D0-48FA-8CC6-24870C21BF60}" destId="{B7E6FC8A-D94A-4E0C-85DC-0D05AFD9A216}" srcOrd="12" destOrd="0" presId="urn:microsoft.com/office/officeart/2005/8/layout/orgChart1"/>
    <dgm:cxn modelId="{21A55E19-468D-4643-AF74-43793FEDBD7D}" type="presParOf" srcId="{71256138-D9D0-48FA-8CC6-24870C21BF60}" destId="{661BE25C-B406-4640-B23B-20B7EE77723B}" srcOrd="13" destOrd="0" presId="urn:microsoft.com/office/officeart/2005/8/layout/orgChart1"/>
    <dgm:cxn modelId="{8EECBEBF-D3E5-44A1-9C6E-F38B3909D989}" type="presParOf" srcId="{661BE25C-B406-4640-B23B-20B7EE77723B}" destId="{E28FE934-505A-4E7B-B816-05B0D61BDBD8}" srcOrd="0" destOrd="0" presId="urn:microsoft.com/office/officeart/2005/8/layout/orgChart1"/>
    <dgm:cxn modelId="{6C4005EF-51DF-40C1-98A9-0C69DE21A7DC}" type="presParOf" srcId="{E28FE934-505A-4E7B-B816-05B0D61BDBD8}" destId="{1FBCCA15-DE85-4EC6-A9C4-A0B006D77AF5}" srcOrd="0" destOrd="0" presId="urn:microsoft.com/office/officeart/2005/8/layout/orgChart1"/>
    <dgm:cxn modelId="{9D26790D-C70E-4083-A2D4-CB7293F87E0D}" type="presParOf" srcId="{E28FE934-505A-4E7B-B816-05B0D61BDBD8}" destId="{AE0D47B4-C9EA-410B-A8D8-33A718FC4D03}" srcOrd="1" destOrd="0" presId="urn:microsoft.com/office/officeart/2005/8/layout/orgChart1"/>
    <dgm:cxn modelId="{41563F0D-EF3B-4279-8B82-C9E4920926DC}" type="presParOf" srcId="{661BE25C-B406-4640-B23B-20B7EE77723B}" destId="{8389B3EE-A7BD-4B7F-942D-119A167BBF61}" srcOrd="1" destOrd="0" presId="urn:microsoft.com/office/officeart/2005/8/layout/orgChart1"/>
    <dgm:cxn modelId="{9D82480B-D239-47D3-BEFD-64954A5A6220}" type="presParOf" srcId="{661BE25C-B406-4640-B23B-20B7EE77723B}" destId="{EE772D42-8F85-4E5E-AAF1-E927B7E40973}" srcOrd="2" destOrd="0" presId="urn:microsoft.com/office/officeart/2005/8/layout/orgChart1"/>
    <dgm:cxn modelId="{07A59FD9-4A85-44A3-8138-0347D9BC4626}" type="presParOf" srcId="{71256138-D9D0-48FA-8CC6-24870C21BF60}" destId="{19F5AA8F-EBF1-4113-A265-7FC5D2384C43}" srcOrd="14" destOrd="0" presId="urn:microsoft.com/office/officeart/2005/8/layout/orgChart1"/>
    <dgm:cxn modelId="{57716B83-161A-4F61-82D8-043794345683}" type="presParOf" srcId="{71256138-D9D0-48FA-8CC6-24870C21BF60}" destId="{E61B3DA4-CC0A-4BA2-B117-483BDE8A3BA7}" srcOrd="15" destOrd="0" presId="urn:microsoft.com/office/officeart/2005/8/layout/orgChart1"/>
    <dgm:cxn modelId="{E3DE7484-B1CB-4649-9CCA-FFB2B09F1F78}" type="presParOf" srcId="{E61B3DA4-CC0A-4BA2-B117-483BDE8A3BA7}" destId="{EA195492-85C6-4A52-9A12-04EE569075D2}" srcOrd="0" destOrd="0" presId="urn:microsoft.com/office/officeart/2005/8/layout/orgChart1"/>
    <dgm:cxn modelId="{927D99BF-D2A3-40EA-99BC-DDB53BD213E1}" type="presParOf" srcId="{EA195492-85C6-4A52-9A12-04EE569075D2}" destId="{E72FFCF9-4D9D-4973-8556-C7C3B72310AD}" srcOrd="0" destOrd="0" presId="urn:microsoft.com/office/officeart/2005/8/layout/orgChart1"/>
    <dgm:cxn modelId="{3627C03A-35BD-4A97-9FD0-7EFDB9F9646E}" type="presParOf" srcId="{EA195492-85C6-4A52-9A12-04EE569075D2}" destId="{2F725D0F-7939-4B04-8963-0D6FB694DB14}" srcOrd="1" destOrd="0" presId="urn:microsoft.com/office/officeart/2005/8/layout/orgChart1"/>
    <dgm:cxn modelId="{DDBFC4EB-11E0-461B-9F69-2BFEDDAC0F32}" type="presParOf" srcId="{E61B3DA4-CC0A-4BA2-B117-483BDE8A3BA7}" destId="{1A0D2004-849C-4F59-841F-8422C3BCECC6}" srcOrd="1" destOrd="0" presId="urn:microsoft.com/office/officeart/2005/8/layout/orgChart1"/>
    <dgm:cxn modelId="{406A8CF3-B8C5-47F4-B8FA-B8E3880C4A2D}" type="presParOf" srcId="{E61B3DA4-CC0A-4BA2-B117-483BDE8A3BA7}" destId="{85A0F5F1-B0FA-4466-9CB2-09E0C6015B74}" srcOrd="2" destOrd="0" presId="urn:microsoft.com/office/officeart/2005/8/layout/orgChart1"/>
    <dgm:cxn modelId="{2FA7BD28-ACFF-4184-9307-D91BF1D1230F}" type="presParOf" srcId="{6144F6E1-0785-400A-B14C-D8517A0C5A7A}" destId="{FE375D78-6B14-4E26-BF0A-E406B1B26B0A}" srcOrd="2" destOrd="0" presId="urn:microsoft.com/office/officeart/2005/8/layout/orgChart1"/>
    <dgm:cxn modelId="{3E2F5938-69BA-41BE-BB3A-1D3F24CF49C8}" type="presParOf" srcId="{FE375D78-6B14-4E26-BF0A-E406B1B26B0A}" destId="{51A995C5-78E1-44BF-BE91-A4185791D46F}" srcOrd="0" destOrd="0" presId="urn:microsoft.com/office/officeart/2005/8/layout/orgChart1"/>
    <dgm:cxn modelId="{2C5E9CA6-D47E-42BC-A87B-797447990DB1}" type="presParOf" srcId="{FE375D78-6B14-4E26-BF0A-E406B1B26B0A}" destId="{C7DEF0BF-24CD-4731-AA58-8A326717DADE}" srcOrd="1" destOrd="0" presId="urn:microsoft.com/office/officeart/2005/8/layout/orgChart1"/>
    <dgm:cxn modelId="{E51D1597-087A-41E7-B8A7-5B25F15CE888}" type="presParOf" srcId="{C7DEF0BF-24CD-4731-AA58-8A326717DADE}" destId="{D8E5F146-155D-492E-859A-816BE306DA63}" srcOrd="0" destOrd="0" presId="urn:microsoft.com/office/officeart/2005/8/layout/orgChart1"/>
    <dgm:cxn modelId="{FC4E2824-CA70-4073-A284-B28F5B1148CF}" type="presParOf" srcId="{D8E5F146-155D-492E-859A-816BE306DA63}" destId="{D3697294-524D-4622-A9B7-61C557A453DD}" srcOrd="0" destOrd="0" presId="urn:microsoft.com/office/officeart/2005/8/layout/orgChart1"/>
    <dgm:cxn modelId="{7C057FA4-D0CD-4BC5-B537-9A7AF54E8954}" type="presParOf" srcId="{D8E5F146-155D-492E-859A-816BE306DA63}" destId="{E9542C1D-87A9-4353-AEC9-24433DB748EE}" srcOrd="1" destOrd="0" presId="urn:microsoft.com/office/officeart/2005/8/layout/orgChart1"/>
    <dgm:cxn modelId="{8CC13352-AA21-4F03-8875-7EC241217F25}" type="presParOf" srcId="{C7DEF0BF-24CD-4731-AA58-8A326717DADE}" destId="{F81EC0EF-BC46-48A0-A585-059C289DCD2C}" srcOrd="1" destOrd="0" presId="urn:microsoft.com/office/officeart/2005/8/layout/orgChart1"/>
    <dgm:cxn modelId="{86B29004-524E-4006-96DE-2875334AF875}" type="presParOf" srcId="{C7DEF0BF-24CD-4731-AA58-8A326717DADE}" destId="{BF749F82-6B93-485D-9778-EBD80A112A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995C5-78E1-44BF-BE91-A4185791D46F}">
      <dsp:nvSpPr>
        <dsp:cNvPr id="0" name=""/>
        <dsp:cNvSpPr/>
      </dsp:nvSpPr>
      <dsp:spPr>
        <a:xfrm>
          <a:off x="4185803" y="1970848"/>
          <a:ext cx="119496" cy="540701"/>
        </a:xfrm>
        <a:custGeom>
          <a:avLst/>
          <a:gdLst/>
          <a:ahLst/>
          <a:cxnLst/>
          <a:rect l="0" t="0" r="0" b="0"/>
          <a:pathLst>
            <a:path>
              <a:moveTo>
                <a:pt x="119496" y="0"/>
              </a:moveTo>
              <a:lnTo>
                <a:pt x="119496" y="540701"/>
              </a:lnTo>
              <a:lnTo>
                <a:pt x="0" y="5407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5AA8F-EBF1-4113-A265-7FC5D2384C43}">
      <dsp:nvSpPr>
        <dsp:cNvPr id="0" name=""/>
        <dsp:cNvSpPr/>
      </dsp:nvSpPr>
      <dsp:spPr>
        <a:xfrm>
          <a:off x="4305299" y="1970848"/>
          <a:ext cx="1740591" cy="2397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549"/>
              </a:lnTo>
              <a:lnTo>
                <a:pt x="1740591" y="2301549"/>
              </a:lnTo>
              <a:lnTo>
                <a:pt x="1740591" y="23970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E6FC8A-D94A-4E0C-85DC-0D05AFD9A216}">
      <dsp:nvSpPr>
        <dsp:cNvPr id="0" name=""/>
        <dsp:cNvSpPr/>
      </dsp:nvSpPr>
      <dsp:spPr>
        <a:xfrm>
          <a:off x="4305299" y="1970848"/>
          <a:ext cx="640458" cy="2397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1549"/>
              </a:lnTo>
              <a:lnTo>
                <a:pt x="640458" y="2301549"/>
              </a:lnTo>
              <a:lnTo>
                <a:pt x="640458" y="23970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6C4C5-E729-486E-8C48-1BCEB760D747}">
      <dsp:nvSpPr>
        <dsp:cNvPr id="0" name=""/>
        <dsp:cNvSpPr/>
      </dsp:nvSpPr>
      <dsp:spPr>
        <a:xfrm>
          <a:off x="3688334" y="1970848"/>
          <a:ext cx="616965" cy="2397015"/>
        </a:xfrm>
        <a:custGeom>
          <a:avLst/>
          <a:gdLst/>
          <a:ahLst/>
          <a:cxnLst/>
          <a:rect l="0" t="0" r="0" b="0"/>
          <a:pathLst>
            <a:path>
              <a:moveTo>
                <a:pt x="616965" y="0"/>
              </a:moveTo>
              <a:lnTo>
                <a:pt x="616965" y="2301549"/>
              </a:lnTo>
              <a:lnTo>
                <a:pt x="0" y="2301549"/>
              </a:lnTo>
              <a:lnTo>
                <a:pt x="0" y="23970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EFF1F-D980-4CFB-A9DF-C787D93B734D}">
      <dsp:nvSpPr>
        <dsp:cNvPr id="0" name=""/>
        <dsp:cNvSpPr/>
      </dsp:nvSpPr>
      <dsp:spPr>
        <a:xfrm>
          <a:off x="2588202" y="1970848"/>
          <a:ext cx="1717097" cy="2397015"/>
        </a:xfrm>
        <a:custGeom>
          <a:avLst/>
          <a:gdLst/>
          <a:ahLst/>
          <a:cxnLst/>
          <a:rect l="0" t="0" r="0" b="0"/>
          <a:pathLst>
            <a:path>
              <a:moveTo>
                <a:pt x="1717097" y="0"/>
              </a:moveTo>
              <a:lnTo>
                <a:pt x="1717097" y="2301549"/>
              </a:lnTo>
              <a:lnTo>
                <a:pt x="0" y="2301549"/>
              </a:lnTo>
              <a:lnTo>
                <a:pt x="0" y="23970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205F9-498E-46D4-B823-28FB57B90A8E}">
      <dsp:nvSpPr>
        <dsp:cNvPr id="0" name=""/>
        <dsp:cNvSpPr/>
      </dsp:nvSpPr>
      <dsp:spPr>
        <a:xfrm>
          <a:off x="4305299" y="1970848"/>
          <a:ext cx="1740591" cy="1152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986"/>
              </a:lnTo>
              <a:lnTo>
                <a:pt x="1740591" y="1056986"/>
              </a:lnTo>
              <a:lnTo>
                <a:pt x="1740591" y="11524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2294F7-157C-4847-A953-FA4D76049094}">
      <dsp:nvSpPr>
        <dsp:cNvPr id="0" name=""/>
        <dsp:cNvSpPr/>
      </dsp:nvSpPr>
      <dsp:spPr>
        <a:xfrm>
          <a:off x="4305299" y="1970848"/>
          <a:ext cx="640458" cy="11524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6986"/>
              </a:lnTo>
              <a:lnTo>
                <a:pt x="640458" y="1056986"/>
              </a:lnTo>
              <a:lnTo>
                <a:pt x="640458" y="11524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42B9F-5E22-4ADE-ABA5-180AE58945CA}">
      <dsp:nvSpPr>
        <dsp:cNvPr id="0" name=""/>
        <dsp:cNvSpPr/>
      </dsp:nvSpPr>
      <dsp:spPr>
        <a:xfrm>
          <a:off x="3688334" y="1970848"/>
          <a:ext cx="616965" cy="1152452"/>
        </a:xfrm>
        <a:custGeom>
          <a:avLst/>
          <a:gdLst/>
          <a:ahLst/>
          <a:cxnLst/>
          <a:rect l="0" t="0" r="0" b="0"/>
          <a:pathLst>
            <a:path>
              <a:moveTo>
                <a:pt x="616965" y="0"/>
              </a:moveTo>
              <a:lnTo>
                <a:pt x="616965" y="1056986"/>
              </a:lnTo>
              <a:lnTo>
                <a:pt x="0" y="1056986"/>
              </a:lnTo>
              <a:lnTo>
                <a:pt x="0" y="11524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D1EACB-F1F5-493C-A24C-EA88DA5E95D0}">
      <dsp:nvSpPr>
        <dsp:cNvPr id="0" name=""/>
        <dsp:cNvSpPr/>
      </dsp:nvSpPr>
      <dsp:spPr>
        <a:xfrm>
          <a:off x="2588202" y="1970848"/>
          <a:ext cx="1717097" cy="1152452"/>
        </a:xfrm>
        <a:custGeom>
          <a:avLst/>
          <a:gdLst/>
          <a:ahLst/>
          <a:cxnLst/>
          <a:rect l="0" t="0" r="0" b="0"/>
          <a:pathLst>
            <a:path>
              <a:moveTo>
                <a:pt x="1717097" y="0"/>
              </a:moveTo>
              <a:lnTo>
                <a:pt x="1717097" y="1056986"/>
              </a:lnTo>
              <a:lnTo>
                <a:pt x="0" y="1056986"/>
              </a:lnTo>
              <a:lnTo>
                <a:pt x="0" y="115245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B9ACC-ABB4-44F1-9820-08FC6E2DBB6D}">
      <dsp:nvSpPr>
        <dsp:cNvPr id="0" name=""/>
        <dsp:cNvSpPr/>
      </dsp:nvSpPr>
      <dsp:spPr>
        <a:xfrm>
          <a:off x="3428999" y="1208010"/>
          <a:ext cx="1752601" cy="7628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Philip Jones</a:t>
          </a:r>
          <a:br>
            <a:rPr lang="en-US" sz="1200" kern="1200" dirty="0" smtClean="0"/>
          </a:br>
          <a:r>
            <a:rPr lang="en-US" sz="1200" b="1" kern="1200" dirty="0" smtClean="0"/>
            <a:t>Associate Vice Chancellor </a:t>
          </a:r>
          <a:endParaRPr lang="en-US" sz="1200" b="1" kern="1200" dirty="0"/>
        </a:p>
      </dsp:txBody>
      <dsp:txXfrm>
        <a:off x="3428999" y="1208010"/>
        <a:ext cx="1752601" cy="762837"/>
      </dsp:txXfrm>
    </dsp:sp>
    <dsp:sp modelId="{D8956255-BEBD-48BA-9778-3C3286BB117F}">
      <dsp:nvSpPr>
        <dsp:cNvPr id="0" name=""/>
        <dsp:cNvSpPr/>
      </dsp:nvSpPr>
      <dsp:spPr>
        <a:xfrm>
          <a:off x="2133602" y="3123300"/>
          <a:ext cx="909200" cy="762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John Fessler</a:t>
          </a:r>
          <a:br>
            <a:rPr lang="en-US" sz="900" kern="1200" dirty="0" smtClean="0"/>
          </a:br>
          <a:r>
            <a:rPr lang="en-US" sz="900" b="1" kern="1200" dirty="0" smtClean="0"/>
            <a:t>Capital Projects</a:t>
          </a:r>
          <a:r>
            <a:rPr lang="en-US" sz="900" kern="1200" dirty="0" smtClean="0"/>
            <a:t/>
          </a:r>
          <a:br>
            <a:rPr lang="en-US" sz="900" kern="1200" dirty="0" smtClean="0"/>
          </a:br>
          <a:r>
            <a:rPr lang="en-US" sz="900" kern="1200" dirty="0" smtClean="0"/>
            <a:t>(15 Positions)</a:t>
          </a:r>
          <a:endParaRPr lang="en-US" sz="900" kern="1200" dirty="0"/>
        </a:p>
      </dsp:txBody>
      <dsp:txXfrm>
        <a:off x="2133602" y="3123300"/>
        <a:ext cx="909200" cy="762900"/>
      </dsp:txXfrm>
    </dsp:sp>
    <dsp:sp modelId="{C9282274-0DBC-4502-BA58-FDE3CCE57F87}">
      <dsp:nvSpPr>
        <dsp:cNvPr id="0" name=""/>
        <dsp:cNvSpPr/>
      </dsp:nvSpPr>
      <dsp:spPr>
        <a:xfrm>
          <a:off x="3233734" y="3123300"/>
          <a:ext cx="909200" cy="762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Lee Snodgrass</a:t>
          </a:r>
          <a:br>
            <a:rPr lang="en-US" sz="900" kern="1200" dirty="0" smtClean="0"/>
          </a:br>
          <a:r>
            <a:rPr lang="en-US" sz="900" b="1" kern="1200" dirty="0" smtClean="0"/>
            <a:t>Facilities Operations</a:t>
          </a:r>
          <a:r>
            <a:rPr lang="en-US" sz="900" kern="1200" dirty="0" smtClean="0"/>
            <a:t/>
          </a:r>
          <a:br>
            <a:rPr lang="en-US" sz="900" kern="1200" dirty="0" smtClean="0"/>
          </a:br>
          <a:r>
            <a:rPr lang="en-US" sz="900" kern="1200" dirty="0" smtClean="0"/>
            <a:t>(191 Positions)</a:t>
          </a:r>
          <a:endParaRPr lang="en-US" sz="900" kern="1200" dirty="0"/>
        </a:p>
      </dsp:txBody>
      <dsp:txXfrm>
        <a:off x="3233734" y="3123300"/>
        <a:ext cx="909200" cy="762900"/>
      </dsp:txXfrm>
    </dsp:sp>
    <dsp:sp modelId="{8FB34205-8DA0-432B-B104-462F26773ACC}">
      <dsp:nvSpPr>
        <dsp:cNvPr id="0" name=""/>
        <dsp:cNvSpPr/>
      </dsp:nvSpPr>
      <dsp:spPr>
        <a:xfrm>
          <a:off x="4491158" y="3123300"/>
          <a:ext cx="909200" cy="762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Peter Franz</a:t>
          </a:r>
          <a:br>
            <a:rPr lang="en-US" sz="900" kern="1200" dirty="0" smtClean="0"/>
          </a:br>
          <a:r>
            <a:rPr lang="en-US" sz="900" b="1" kern="1200" dirty="0" smtClean="0"/>
            <a:t>Real Estate and Land Use</a:t>
          </a:r>
          <a:r>
            <a:rPr lang="en-US" sz="900" kern="1200" dirty="0" smtClean="0"/>
            <a:t/>
          </a:r>
          <a:br>
            <a:rPr lang="en-US" sz="900" kern="1200" dirty="0" smtClean="0"/>
          </a:br>
          <a:r>
            <a:rPr lang="en-US" sz="900" kern="1200" dirty="0" smtClean="0"/>
            <a:t>(4 Positions)</a:t>
          </a:r>
          <a:endParaRPr lang="en-US" sz="900" kern="1200" dirty="0"/>
        </a:p>
      </dsp:txBody>
      <dsp:txXfrm>
        <a:off x="4491158" y="3123300"/>
        <a:ext cx="909200" cy="762900"/>
      </dsp:txXfrm>
    </dsp:sp>
    <dsp:sp modelId="{05D1FEA0-07EA-4741-A36E-FC3F2D90147B}">
      <dsp:nvSpPr>
        <dsp:cNvPr id="0" name=""/>
        <dsp:cNvSpPr/>
      </dsp:nvSpPr>
      <dsp:spPr>
        <a:xfrm>
          <a:off x="5591291" y="3123300"/>
          <a:ext cx="909200" cy="762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Chris Gilbert</a:t>
          </a:r>
          <a:br>
            <a:rPr lang="en-US" sz="900" kern="1200" dirty="0" smtClean="0"/>
          </a:br>
          <a:r>
            <a:rPr lang="en-US" sz="900" b="1" kern="1200" dirty="0" smtClean="0"/>
            <a:t>Architectural Planning</a:t>
          </a:r>
          <a:r>
            <a:rPr lang="en-US" sz="900" kern="1200" dirty="0" smtClean="0"/>
            <a:t/>
          </a:r>
          <a:br>
            <a:rPr lang="en-US" sz="900" kern="1200" dirty="0" smtClean="0"/>
          </a:br>
          <a:r>
            <a:rPr lang="en-US" sz="900" kern="1200" dirty="0" smtClean="0"/>
            <a:t>(4 Positions)</a:t>
          </a:r>
          <a:endParaRPr lang="en-US" sz="900" kern="1200" dirty="0"/>
        </a:p>
      </dsp:txBody>
      <dsp:txXfrm>
        <a:off x="5591291" y="3123300"/>
        <a:ext cx="909200" cy="762900"/>
      </dsp:txXfrm>
    </dsp:sp>
    <dsp:sp modelId="{ADBC6CFA-DC66-4626-92F7-6C828A37373A}">
      <dsp:nvSpPr>
        <dsp:cNvPr id="0" name=""/>
        <dsp:cNvSpPr/>
      </dsp:nvSpPr>
      <dsp:spPr>
        <a:xfrm>
          <a:off x="2133602" y="4367863"/>
          <a:ext cx="909200" cy="762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Mac Fake</a:t>
          </a:r>
          <a:br>
            <a:rPr lang="en-US" sz="900" kern="1200" dirty="0" smtClean="0"/>
          </a:br>
          <a:r>
            <a:rPr lang="en-US" sz="900" b="1" kern="1200" dirty="0" smtClean="0"/>
            <a:t>Design Services</a:t>
          </a:r>
          <a:r>
            <a:rPr lang="en-US" sz="900" kern="1200" dirty="0" smtClean="0"/>
            <a:t/>
          </a:r>
          <a:br>
            <a:rPr lang="en-US" sz="900" kern="1200" dirty="0" smtClean="0"/>
          </a:br>
          <a:r>
            <a:rPr lang="en-US" sz="900" kern="1200" dirty="0" smtClean="0"/>
            <a:t>(13 Positions)</a:t>
          </a:r>
          <a:endParaRPr lang="en-US" sz="900" kern="1200" dirty="0"/>
        </a:p>
      </dsp:txBody>
      <dsp:txXfrm>
        <a:off x="2133602" y="4367863"/>
        <a:ext cx="909200" cy="762900"/>
      </dsp:txXfrm>
    </dsp:sp>
    <dsp:sp modelId="{4E860728-38A0-44D0-8C5E-1F07C0640F01}">
      <dsp:nvSpPr>
        <dsp:cNvPr id="0" name=""/>
        <dsp:cNvSpPr/>
      </dsp:nvSpPr>
      <dsp:spPr>
        <a:xfrm>
          <a:off x="3233734" y="4367863"/>
          <a:ext cx="909200" cy="762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Ray Dinello </a:t>
          </a:r>
          <a:br>
            <a:rPr lang="en-US" sz="900" kern="1200" dirty="0" smtClean="0"/>
          </a:br>
          <a:r>
            <a:rPr lang="en-US" sz="900" b="1" kern="1200" dirty="0" smtClean="0"/>
            <a:t>Facilities Information Systems</a:t>
          </a:r>
          <a:r>
            <a:rPr lang="en-US" sz="900" kern="1200" dirty="0" smtClean="0"/>
            <a:t/>
          </a:r>
          <a:br>
            <a:rPr lang="en-US" sz="900" kern="1200" dirty="0" smtClean="0"/>
          </a:br>
          <a:r>
            <a:rPr lang="en-US" sz="900" kern="1200" dirty="0" smtClean="0"/>
            <a:t>(6 Positions)</a:t>
          </a:r>
          <a:endParaRPr lang="en-US" sz="900" kern="1200" dirty="0"/>
        </a:p>
      </dsp:txBody>
      <dsp:txXfrm>
        <a:off x="3233734" y="4367863"/>
        <a:ext cx="909200" cy="762900"/>
      </dsp:txXfrm>
    </dsp:sp>
    <dsp:sp modelId="{1FBCCA15-DE85-4EC6-A9C4-A0B006D77AF5}">
      <dsp:nvSpPr>
        <dsp:cNvPr id="0" name=""/>
        <dsp:cNvSpPr/>
      </dsp:nvSpPr>
      <dsp:spPr>
        <a:xfrm>
          <a:off x="4491158" y="4367863"/>
          <a:ext cx="909200" cy="762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Melanie Witherspoon</a:t>
          </a:r>
          <a:br>
            <a:rPr lang="en-US" sz="900" kern="1200" dirty="0" smtClean="0"/>
          </a:br>
          <a:r>
            <a:rPr lang="en-US" sz="900" b="1" kern="1200" dirty="0" smtClean="0"/>
            <a:t>Facilities Business Office</a:t>
          </a:r>
          <a:r>
            <a:rPr lang="en-US" sz="900" kern="1200" dirty="0" smtClean="0"/>
            <a:t/>
          </a:r>
          <a:br>
            <a:rPr lang="en-US" sz="900" kern="1200" dirty="0" smtClean="0"/>
          </a:br>
          <a:r>
            <a:rPr lang="en-US" sz="900" kern="1200" dirty="0" smtClean="0"/>
            <a:t>(8 Positions)</a:t>
          </a:r>
          <a:endParaRPr lang="en-US" sz="900" kern="1200" dirty="0"/>
        </a:p>
      </dsp:txBody>
      <dsp:txXfrm>
        <a:off x="4491158" y="4367863"/>
        <a:ext cx="909200" cy="762900"/>
      </dsp:txXfrm>
    </dsp:sp>
    <dsp:sp modelId="{E72FFCF9-4D9D-4973-8556-C7C3B72310AD}">
      <dsp:nvSpPr>
        <dsp:cNvPr id="0" name=""/>
        <dsp:cNvSpPr/>
      </dsp:nvSpPr>
      <dsp:spPr>
        <a:xfrm>
          <a:off x="5591291" y="4367863"/>
          <a:ext cx="909200" cy="762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Brian Guns</a:t>
          </a:r>
          <a:br>
            <a:rPr lang="en-US" sz="900" kern="1200" dirty="0" smtClean="0"/>
          </a:br>
          <a:r>
            <a:rPr lang="en-US" sz="900" b="1" kern="1200" dirty="0" smtClean="0"/>
            <a:t>Housekeeping and Recycling</a:t>
          </a:r>
          <a:r>
            <a:rPr lang="en-US" sz="900" kern="1200" dirty="0" smtClean="0"/>
            <a:t/>
          </a:r>
          <a:br>
            <a:rPr lang="en-US" sz="900" kern="1200" dirty="0" smtClean="0"/>
          </a:br>
          <a:r>
            <a:rPr lang="en-US" sz="900" kern="1200" dirty="0" smtClean="0"/>
            <a:t>(150 Positions)</a:t>
          </a:r>
          <a:endParaRPr lang="en-US" sz="900" kern="1200" dirty="0"/>
        </a:p>
      </dsp:txBody>
      <dsp:txXfrm>
        <a:off x="5591291" y="4367863"/>
        <a:ext cx="909200" cy="762900"/>
      </dsp:txXfrm>
    </dsp:sp>
    <dsp:sp modelId="{D3697294-524D-4622-A9B7-61C557A453DD}">
      <dsp:nvSpPr>
        <dsp:cNvPr id="0" name=""/>
        <dsp:cNvSpPr/>
      </dsp:nvSpPr>
      <dsp:spPr>
        <a:xfrm>
          <a:off x="3276603" y="2284249"/>
          <a:ext cx="909200" cy="4546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Beverly Imes</a:t>
          </a:r>
          <a:r>
            <a:rPr lang="en-US" sz="1000" kern="1200" dirty="0" smtClean="0"/>
            <a:t/>
          </a:r>
          <a:br>
            <a:rPr lang="en-US" sz="1000" kern="1200" dirty="0" smtClean="0"/>
          </a:br>
          <a:r>
            <a:rPr lang="en-US" sz="800" b="1" kern="1200" dirty="0" smtClean="0"/>
            <a:t>Executive</a:t>
          </a:r>
          <a:r>
            <a:rPr lang="en-US" sz="1000" b="1" kern="1200" dirty="0" smtClean="0"/>
            <a:t> </a:t>
          </a:r>
          <a:r>
            <a:rPr lang="en-US" sz="800" b="1" kern="1200" dirty="0" smtClean="0"/>
            <a:t>Assistant</a:t>
          </a:r>
          <a:endParaRPr lang="en-US" sz="800" b="1" kern="1200" dirty="0"/>
        </a:p>
      </dsp:txBody>
      <dsp:txXfrm>
        <a:off x="3276603" y="2284249"/>
        <a:ext cx="909200" cy="45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347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EC51FD-D506-48A3-82A2-2B1BC00ED2AF}" type="datetimeFigureOut">
              <a:rPr lang="en-US"/>
              <a:pPr>
                <a:defRPr/>
              </a:pPr>
              <a:t>2/13/2012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347" y="6658258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E1C6F87-1E43-486D-82DC-529C17A0A8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34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758F-FA1C-4FB3-91BF-2EF685FCC4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D760-1651-4E63-950C-6EBD418965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609600" y="2438400"/>
            <a:ext cx="79248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3000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609600" y="4419600"/>
            <a:ext cx="7924800" cy="5334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>
              <a:buFontTx/>
              <a:buNone/>
              <a:defRPr sz="3000" b="1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685800" y="4876800"/>
            <a:ext cx="8077200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3000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</p:txBody>
      </p:sp>
      <p:grpSp>
        <p:nvGrpSpPr>
          <p:cNvPr id="10" name="Group 11"/>
          <p:cNvGrpSpPr>
            <a:grpSpLocks/>
          </p:cNvGrpSpPr>
          <p:nvPr userDrawn="1"/>
        </p:nvGrpSpPr>
        <p:grpSpPr bwMode="auto">
          <a:xfrm>
            <a:off x="457200" y="5846763"/>
            <a:ext cx="8524875" cy="850900"/>
            <a:chOff x="457200" y="5846763"/>
            <a:chExt cx="8524875" cy="850900"/>
          </a:xfrm>
        </p:grpSpPr>
        <p:pic>
          <p:nvPicPr>
            <p:cNvPr id="11" name="Picture 4" descr="UNCC_Logo_whiteTPB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10400" y="5846763"/>
              <a:ext cx="1971675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3"/>
            <p:cNvCxnSpPr/>
            <p:nvPr/>
          </p:nvCxnSpPr>
          <p:spPr>
            <a:xfrm>
              <a:off x="457200" y="6627813"/>
              <a:ext cx="6400800" cy="1587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758F-FA1C-4FB3-91BF-2EF685FCC4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D760-1651-4E63-950C-6EBD41896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758F-FA1C-4FB3-91BF-2EF685FCC4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D760-1651-4E63-950C-6EBD41896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 userDrawn="1"/>
        </p:nvSpPr>
        <p:spPr>
          <a:xfrm>
            <a:off x="609600" y="3124200"/>
            <a:ext cx="3886200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3000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/>
          </a:p>
        </p:txBody>
      </p:sp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457200" y="5846763"/>
            <a:ext cx="8524875" cy="850900"/>
            <a:chOff x="457200" y="5846763"/>
            <a:chExt cx="8524875" cy="850900"/>
          </a:xfrm>
        </p:grpSpPr>
        <p:pic>
          <p:nvPicPr>
            <p:cNvPr id="6" name="Picture 4" descr="UNCC_Logo_whiteTPB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10400" y="5846763"/>
              <a:ext cx="1971675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Connector 11"/>
            <p:cNvCxnSpPr/>
            <p:nvPr/>
          </p:nvCxnSpPr>
          <p:spPr>
            <a:xfrm>
              <a:off x="457200" y="6627813"/>
              <a:ext cx="6400800" cy="1587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991600" cy="1143000"/>
          </a:xfrm>
        </p:spPr>
        <p:txBody>
          <a:bodyPr/>
          <a:lstStyle>
            <a:lvl1pPr>
              <a:defRPr sz="4000" b="1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609600" y="1905000"/>
            <a:ext cx="4267200" cy="1219200"/>
          </a:xfrm>
        </p:spPr>
        <p:txBody>
          <a:bodyPr/>
          <a:lstStyle>
            <a:lvl1pPr marL="0" indent="0" algn="l">
              <a:buFontTx/>
              <a:buNone/>
              <a:defRPr sz="3000" b="1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 userDrawn="1"/>
        </p:nvGrpSpPr>
        <p:grpSpPr bwMode="auto">
          <a:xfrm>
            <a:off x="457200" y="5846763"/>
            <a:ext cx="8524875" cy="850900"/>
            <a:chOff x="457200" y="5846763"/>
            <a:chExt cx="8524875" cy="850900"/>
          </a:xfrm>
        </p:grpSpPr>
        <p:pic>
          <p:nvPicPr>
            <p:cNvPr id="6" name="Picture 4" descr="UNCC_Logo_whiteTPB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10400" y="5846763"/>
              <a:ext cx="1971675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10"/>
            <p:cNvCxnSpPr/>
            <p:nvPr/>
          </p:nvCxnSpPr>
          <p:spPr>
            <a:xfrm>
              <a:off x="457200" y="6627813"/>
              <a:ext cx="6400800" cy="1587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00600" cy="4525963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3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600200"/>
            <a:ext cx="3124200" cy="4525963"/>
          </a:xfrm>
        </p:spPr>
        <p:txBody>
          <a:bodyPr/>
          <a:lstStyle>
            <a:lvl1pPr>
              <a:defRPr sz="2800" i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991600" cy="1143000"/>
          </a:xfrm>
        </p:spPr>
        <p:txBody>
          <a:bodyPr/>
          <a:lstStyle>
            <a:lvl1pPr>
              <a:defRPr sz="4000" b="1" baseline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CC_Logo_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62800" y="5909716"/>
            <a:ext cx="1638128" cy="728422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>
            <a:lvl1pPr>
              <a:defRPr sz="4000" b="1" baseline="0">
                <a:solidFill>
                  <a:srgbClr val="00703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Slide title, level 1, Arial 40 pt bold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609600" y="3124200"/>
            <a:ext cx="3886200" cy="2743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FontTx/>
              <a:buNone/>
              <a:defRPr sz="3000" baseline="0">
                <a:solidFill>
                  <a:schemeClr val="bg1"/>
                </a:solidFill>
                <a:latin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100" dirty="0" smtClean="0"/>
          </a:p>
        </p:txBody>
      </p:sp>
      <p:grpSp>
        <p:nvGrpSpPr>
          <p:cNvPr id="8" name="Group 9"/>
          <p:cNvGrpSpPr>
            <a:grpSpLocks/>
          </p:cNvGrpSpPr>
          <p:nvPr userDrawn="1"/>
        </p:nvGrpSpPr>
        <p:grpSpPr bwMode="auto">
          <a:xfrm>
            <a:off x="457200" y="5846763"/>
            <a:ext cx="8524875" cy="850900"/>
            <a:chOff x="457200" y="5846763"/>
            <a:chExt cx="8524875" cy="850900"/>
          </a:xfrm>
        </p:grpSpPr>
        <p:pic>
          <p:nvPicPr>
            <p:cNvPr id="9" name="Picture 4" descr="UNCC_Logo_whiteTPB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10400" y="5846763"/>
              <a:ext cx="1971675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11"/>
            <p:cNvCxnSpPr/>
            <p:nvPr/>
          </p:nvCxnSpPr>
          <p:spPr>
            <a:xfrm>
              <a:off x="457200" y="6627813"/>
              <a:ext cx="6400800" cy="1587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758F-FA1C-4FB3-91BF-2EF685FCC4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B1D760-1651-4E63-950C-6EBD418965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758F-FA1C-4FB3-91BF-2EF685FCC4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D760-1651-4E63-950C-6EBD41896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758F-FA1C-4FB3-91BF-2EF685FCC4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D760-1651-4E63-950C-6EBD418965D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8"/>
          <p:cNvGrpSpPr>
            <a:grpSpLocks/>
          </p:cNvGrpSpPr>
          <p:nvPr userDrawn="1"/>
        </p:nvGrpSpPr>
        <p:grpSpPr bwMode="auto">
          <a:xfrm>
            <a:off x="457200" y="5846763"/>
            <a:ext cx="8524875" cy="850900"/>
            <a:chOff x="457200" y="5846763"/>
            <a:chExt cx="8524875" cy="850900"/>
          </a:xfrm>
        </p:grpSpPr>
        <p:pic>
          <p:nvPicPr>
            <p:cNvPr id="9" name="Picture 4" descr="UNCC_Logo_whiteTPB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10400" y="5846763"/>
              <a:ext cx="1971675" cy="850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10"/>
            <p:cNvCxnSpPr/>
            <p:nvPr/>
          </p:nvCxnSpPr>
          <p:spPr>
            <a:xfrm>
              <a:off x="457200" y="6627813"/>
              <a:ext cx="6400800" cy="1587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758F-FA1C-4FB3-91BF-2EF685FCC4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D760-1651-4E63-950C-6EBD41896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758F-FA1C-4FB3-91BF-2EF685FCC4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D760-1651-4E63-950C-6EBD41896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758F-FA1C-4FB3-91BF-2EF685FCC4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D760-1651-4E63-950C-6EBD41896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758F-FA1C-4FB3-91BF-2EF685FCC4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D760-1651-4E63-950C-6EBD41896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758F-FA1C-4FB3-91BF-2EF685FCC4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D760-1651-4E63-950C-6EBD41896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4758F-FA1C-4FB3-91BF-2EF685FCC4C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1D760-1651-4E63-950C-6EBD418965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53" r:id="rId12"/>
    <p:sldLayoutId id="2147483654" r:id="rId13"/>
    <p:sldLayoutId id="21474836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facilities.uncc.edu/advertisements" TargetMode="External"/><Relationship Id="rId7" Type="http://schemas.openxmlformats.org/officeDocument/2006/relationships/image" Target="../media/image20.jpeg"/><Relationship Id="rId2" Type="http://schemas.openxmlformats.org/officeDocument/2006/relationships/hyperlink" Target="http://facilities.unc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a.state.nc.uspandc/" TargetMode="External"/><Relationship Id="rId5" Type="http://schemas.openxmlformats.org/officeDocument/2006/relationships/hyperlink" Target="http://www.northcarolina.edu/info/vendors/opportunities.htm" TargetMode="External"/><Relationship Id="rId4" Type="http://schemas.openxmlformats.org/officeDocument/2006/relationships/hyperlink" Target="http://www.nc-sco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facilities.uncc.ed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5867400"/>
            <a:ext cx="8610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470025"/>
          </a:xfrm>
        </p:spPr>
        <p:txBody>
          <a:bodyPr/>
          <a:lstStyle/>
          <a:p>
            <a:r>
              <a:rPr lang="en-US" dirty="0" smtClean="0"/>
              <a:t>Architectural &amp; Engineering Designer Symposium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685800" y="5410200"/>
            <a:ext cx="7620000" cy="114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703C"/>
                </a:solidFill>
                <a:cs typeface="Arial" charset="0"/>
              </a:rPr>
              <a:t>Tuesday, February 14, 2012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00703C"/>
                </a:solidFill>
                <a:cs typeface="Arial" charset="0"/>
              </a:rPr>
              <a:t>Student Activity Center, Salons C </a:t>
            </a:r>
            <a:r>
              <a:rPr lang="en-US" sz="2400" b="1" dirty="0" smtClean="0">
                <a:solidFill>
                  <a:srgbClr val="00703C"/>
                </a:solidFill>
                <a:cs typeface="Arial" charset="0"/>
              </a:rPr>
              <a:t>- E</a:t>
            </a:r>
            <a:endParaRPr lang="en-US" sz="2400" b="1" dirty="0" smtClean="0">
              <a:solidFill>
                <a:srgbClr val="00703C"/>
              </a:solidFill>
              <a:cs typeface="Arial" charset="0"/>
            </a:endParaRPr>
          </a:p>
          <a:p>
            <a:pPr>
              <a:buNone/>
            </a:pPr>
            <a:endParaRPr lang="en-US" sz="2600" b="1" dirty="0" smtClean="0">
              <a:solidFill>
                <a:srgbClr val="00703C"/>
              </a:solidFill>
              <a:cs typeface="Arial" charset="0"/>
            </a:endParaRPr>
          </a:p>
        </p:txBody>
      </p:sp>
      <p:pic>
        <p:nvPicPr>
          <p:cNvPr id="8" name="Picture 7" descr="CHHS_Logo_4c.jpg"/>
          <p:cNvPicPr>
            <a:picLocks noChangeAspect="1"/>
          </p:cNvPicPr>
          <p:nvPr/>
        </p:nvPicPr>
        <p:blipFill>
          <a:blip r:embed="rId2" cstate="print"/>
          <a:srcRect b="15385"/>
          <a:stretch>
            <a:fillRect/>
          </a:stretch>
        </p:blipFill>
        <p:spPr>
          <a:xfrm>
            <a:off x="2438400" y="2590800"/>
            <a:ext cx="4276254" cy="1676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/>
        </p:nvCxnSpPr>
        <p:spPr>
          <a:xfrm>
            <a:off x="838200" y="6324600"/>
            <a:ext cx="7391400" cy="1588"/>
          </a:xfrm>
          <a:prstGeom prst="line">
            <a:avLst/>
          </a:prstGeom>
          <a:ln w="31750">
            <a:solidFill>
              <a:srgbClr val="0070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991600" cy="914399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Arial" charset="0"/>
              </a:rPr>
              <a:t>Completed Capital Projects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219200"/>
            <a:ext cx="7924800" cy="4800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New Tennis Courts Phase I </a:t>
            </a:r>
            <a:r>
              <a:rPr lang="en-US" sz="2800" b="0" dirty="0" smtClean="0">
                <a:solidFill>
                  <a:schemeClr val="tx1"/>
                </a:solidFill>
              </a:rPr>
              <a:t>– January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Outdoor Student Recreational Facility </a:t>
            </a:r>
            <a:r>
              <a:rPr lang="en-US" sz="2800" b="0" dirty="0" smtClean="0">
                <a:solidFill>
                  <a:schemeClr val="tx1"/>
                </a:solidFill>
              </a:rPr>
              <a:t>– March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Residence Hall, Phase 9 </a:t>
            </a:r>
            <a:r>
              <a:rPr lang="en-US" sz="2800" b="0" dirty="0" smtClean="0">
                <a:solidFill>
                  <a:schemeClr val="tx1"/>
                </a:solidFill>
              </a:rPr>
              <a:t>– July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Parking Deck H </a:t>
            </a:r>
            <a:r>
              <a:rPr lang="en-US" sz="2800" dirty="0" smtClean="0">
                <a:solidFill>
                  <a:schemeClr val="tx1"/>
                </a:solidFill>
              </a:rPr>
              <a:t>– July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Prospector Phase 2 </a:t>
            </a:r>
            <a:r>
              <a:rPr lang="en-US" sz="2800" dirty="0" smtClean="0">
                <a:solidFill>
                  <a:schemeClr val="tx1"/>
                </a:solidFill>
              </a:rPr>
              <a:t>– June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Center City Classroom Building – </a:t>
            </a:r>
            <a:r>
              <a:rPr lang="en-US" sz="2800" dirty="0" smtClean="0">
                <a:solidFill>
                  <a:schemeClr val="tx1"/>
                </a:solidFill>
              </a:rPr>
              <a:t>August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Motorsports Building II </a:t>
            </a:r>
            <a:r>
              <a:rPr lang="en-US" sz="2800" dirty="0" smtClean="0">
                <a:solidFill>
                  <a:schemeClr val="tx1"/>
                </a:solidFill>
              </a:rPr>
              <a:t>– October</a:t>
            </a:r>
          </a:p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Relocation of Rec Fields 8 &amp; 9 </a:t>
            </a:r>
            <a:r>
              <a:rPr lang="en-US" sz="2800" dirty="0" smtClean="0">
                <a:solidFill>
                  <a:schemeClr val="tx1"/>
                </a:solidFill>
              </a:rPr>
              <a:t>– November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800" b="0" dirty="0" smtClean="0">
              <a:solidFill>
                <a:schemeClr val="tx1"/>
              </a:solidFill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7142" y="5257800"/>
            <a:ext cx="24068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cs typeface="Arial" charset="0"/>
              </a:rPr>
              <a:t>Capital Projects Started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New Tennis Phase II </a:t>
            </a:r>
            <a:r>
              <a:rPr lang="en-US" sz="2800" b="0" dirty="0" smtClean="0"/>
              <a:t>– ETA February 2012</a:t>
            </a:r>
            <a:endParaRPr lang="en-US" sz="2800" dirty="0" smtClean="0"/>
          </a:p>
          <a:p>
            <a:pPr>
              <a:buNone/>
            </a:pPr>
            <a:r>
              <a:rPr lang="en-US" sz="2800" b="1" dirty="0" smtClean="0"/>
              <a:t>EPIC </a:t>
            </a:r>
            <a:r>
              <a:rPr lang="en-US" sz="2800" b="0" dirty="0" smtClean="0"/>
              <a:t>– ETA March 2012</a:t>
            </a:r>
          </a:p>
          <a:p>
            <a:pPr>
              <a:buNone/>
            </a:pPr>
            <a:r>
              <a:rPr lang="en-US" sz="2800" b="1" dirty="0" smtClean="0"/>
              <a:t>Football </a:t>
            </a:r>
            <a:r>
              <a:rPr lang="en-US" sz="2800" b="0" dirty="0" smtClean="0"/>
              <a:t>– ETA August 2012</a:t>
            </a:r>
          </a:p>
          <a:p>
            <a:pPr>
              <a:buNone/>
            </a:pPr>
            <a:r>
              <a:rPr lang="en-US" sz="2800" b="1" dirty="0" smtClean="0"/>
              <a:t>Parking Deck I </a:t>
            </a:r>
            <a:r>
              <a:rPr lang="en-US" sz="2800" dirty="0" smtClean="0"/>
              <a:t>– ETA September 2012</a:t>
            </a:r>
          </a:p>
          <a:p>
            <a:pPr>
              <a:buNone/>
            </a:pPr>
            <a:r>
              <a:rPr lang="en-US" sz="2800" b="1" dirty="0" smtClean="0"/>
              <a:t>Residence Hall Phase I0 </a:t>
            </a:r>
            <a:r>
              <a:rPr lang="en-US" sz="2800" dirty="0" smtClean="0"/>
              <a:t>– ETA June 2013</a:t>
            </a:r>
          </a:p>
          <a:p>
            <a:pPr>
              <a:buNone/>
            </a:pPr>
            <a:r>
              <a:rPr lang="en-US" sz="2800" b="1" dirty="0" smtClean="0"/>
              <a:t>PORTAL </a:t>
            </a:r>
            <a:r>
              <a:rPr lang="en-US" sz="2800" dirty="0" smtClean="0"/>
              <a:t>– ETA June 2013</a:t>
            </a:r>
            <a:endParaRPr lang="en-US" sz="2800" i="1" dirty="0" smtClean="0"/>
          </a:p>
          <a:p>
            <a:pPr>
              <a:buNone/>
            </a:pPr>
            <a:r>
              <a:rPr lang="en-US" sz="2800" b="1" dirty="0" smtClean="0"/>
              <a:t>South Village Development </a:t>
            </a:r>
            <a:r>
              <a:rPr lang="en-US" sz="2800" dirty="0" smtClean="0"/>
              <a:t>– ETA vary</a:t>
            </a:r>
            <a:endParaRPr lang="en-US" sz="2400" dirty="0" smtClean="0"/>
          </a:p>
          <a:p>
            <a:pPr>
              <a:buNone/>
            </a:pPr>
            <a:endParaRPr lang="en-US" sz="2600" b="0" dirty="0" smtClean="0"/>
          </a:p>
          <a:p>
            <a:pPr lvl="1"/>
            <a:endParaRPr lang="en-US" sz="2200" dirty="0" smtClean="0"/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5181600"/>
            <a:ext cx="3139233" cy="158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cs typeface="Arial" charset="0"/>
              </a:rPr>
              <a:t>Capital Projects Started in 2011</a:t>
            </a:r>
            <a:r>
              <a:rPr lang="en-US" b="1" dirty="0" smtClean="0">
                <a:cs typeface="Arial" charset="0"/>
              </a:rPr>
              <a:t/>
            </a:r>
            <a:br>
              <a:rPr lang="en-US" b="1" dirty="0" smtClean="0">
                <a:cs typeface="Arial" charset="0"/>
              </a:rPr>
            </a:br>
            <a:r>
              <a:rPr lang="en-US" sz="4000" b="1" dirty="0" smtClean="0">
                <a:cs typeface="Arial" charset="0"/>
              </a:rPr>
              <a:t>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/>
              <a:t>South Village Development</a:t>
            </a:r>
            <a:r>
              <a:rPr lang="en-US" sz="2800" b="1" dirty="0" smtClean="0"/>
              <a:t>  – </a:t>
            </a:r>
            <a:r>
              <a:rPr lang="en-US" sz="2800" b="1" dirty="0" smtClean="0">
                <a:solidFill>
                  <a:srgbClr val="FF0000"/>
                </a:solidFill>
              </a:rPr>
              <a:t>“major projects”</a:t>
            </a:r>
            <a:endParaRPr lang="en-US" sz="2800" b="0" u="sng" dirty="0" smtClean="0"/>
          </a:p>
          <a:p>
            <a:r>
              <a:rPr lang="en-US" sz="2800" b="1" dirty="0" smtClean="0">
                <a:cs typeface="Arial" pitchFamily="34" charset="0"/>
              </a:rPr>
              <a:t>Residence Hall Phase 11</a:t>
            </a:r>
            <a:r>
              <a:rPr lang="en-US" sz="2800" dirty="0" smtClean="0">
                <a:cs typeface="Arial" pitchFamily="34" charset="0"/>
              </a:rPr>
              <a:t> – ETA June 2013</a:t>
            </a:r>
          </a:p>
          <a:p>
            <a:r>
              <a:rPr lang="en-US" sz="2800" b="1" dirty="0" smtClean="0">
                <a:cs typeface="Arial" pitchFamily="34" charset="0"/>
              </a:rPr>
              <a:t>Regional Utility Plant 4</a:t>
            </a:r>
            <a:r>
              <a:rPr lang="en-US" sz="2800" dirty="0" smtClean="0">
                <a:cs typeface="Arial" pitchFamily="34" charset="0"/>
              </a:rPr>
              <a:t> – ETA May 2013</a:t>
            </a:r>
            <a:endParaRPr lang="en-US" sz="2800" b="1" dirty="0" smtClean="0">
              <a:cs typeface="Arial" pitchFamily="34" charset="0"/>
            </a:endParaRPr>
          </a:p>
          <a:p>
            <a:r>
              <a:rPr lang="en-US" sz="2800" b="1" dirty="0" smtClean="0">
                <a:cs typeface="Arial" pitchFamily="34" charset="0"/>
              </a:rPr>
              <a:t>Parking Deck J </a:t>
            </a:r>
            <a:r>
              <a:rPr lang="en-US" sz="2800" dirty="0" smtClean="0">
                <a:cs typeface="Arial" pitchFamily="34" charset="0"/>
              </a:rPr>
              <a:t>– ETA July 2013</a:t>
            </a:r>
          </a:p>
          <a:p>
            <a:r>
              <a:rPr lang="en-US" sz="2800" b="1" dirty="0" smtClean="0">
                <a:cs typeface="Arial" pitchFamily="34" charset="0"/>
              </a:rPr>
              <a:t>Residence Dinning Hall </a:t>
            </a:r>
            <a:r>
              <a:rPr lang="en-US" sz="2800" dirty="0" smtClean="0">
                <a:cs typeface="Arial" pitchFamily="34" charset="0"/>
              </a:rPr>
              <a:t>– ETA December 2013</a:t>
            </a:r>
          </a:p>
          <a:p>
            <a:r>
              <a:rPr lang="en-US" sz="2800" b="1" dirty="0" smtClean="0">
                <a:cs typeface="Arial" pitchFamily="34" charset="0"/>
              </a:rPr>
              <a:t>High Rise Road </a:t>
            </a:r>
            <a:r>
              <a:rPr lang="en-US" sz="2800" dirty="0" smtClean="0">
                <a:cs typeface="Arial" pitchFamily="34" charset="0"/>
              </a:rPr>
              <a:t>– ETA December 2012</a:t>
            </a:r>
            <a:endParaRPr lang="en-US" sz="2800" b="1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  <a:p>
            <a:endParaRPr lang="en-US" sz="2800" dirty="0" smtClean="0">
              <a:cs typeface="Arial" pitchFamily="34" charset="0"/>
            </a:endParaRPr>
          </a:p>
          <a:p>
            <a:pPr lvl="1"/>
            <a:endParaRPr lang="en-US" sz="2200" b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1"/>
            <a:endParaRPr lang="en-US" sz="2400" b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1"/>
            <a:endParaRPr lang="en-US" sz="2400" b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1"/>
            <a:endParaRPr lang="en-US" sz="2400" b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1"/>
            <a:endParaRPr lang="en-US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800601"/>
            <a:ext cx="4267200" cy="187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 smtClean="0">
                <a:cs typeface="Arial" charset="0"/>
              </a:rPr>
              <a:t>Capital Projects Started in 2011</a:t>
            </a:r>
            <a:br>
              <a:rPr lang="en-US" sz="4900" b="1" dirty="0" smtClean="0">
                <a:cs typeface="Arial" charset="0"/>
              </a:rPr>
            </a:br>
            <a:r>
              <a:rPr lang="en-US" sz="4000" b="1" dirty="0" smtClean="0">
                <a:cs typeface="Arial" charset="0"/>
              </a:rPr>
              <a:t>(Continued)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/>
              <a:t>South Village Development </a:t>
            </a:r>
            <a:r>
              <a:rPr lang="en-US" sz="2400" b="1" dirty="0" smtClean="0"/>
              <a:t>– </a:t>
            </a:r>
            <a:r>
              <a:rPr lang="en-US" sz="2400" b="1" dirty="0" smtClean="0">
                <a:solidFill>
                  <a:srgbClr val="FF0000"/>
                </a:solidFill>
              </a:rPr>
              <a:t>“minor projects”</a:t>
            </a:r>
          </a:p>
          <a:p>
            <a:r>
              <a:rPr lang="en-US" sz="2400" b="1" dirty="0" smtClean="0"/>
              <a:t>Demolish Hunt Village</a:t>
            </a:r>
          </a:p>
          <a:p>
            <a:r>
              <a:rPr lang="en-US" sz="2400" b="1" dirty="0" smtClean="0"/>
              <a:t>Fire Protection Scott Hall</a:t>
            </a:r>
          </a:p>
          <a:p>
            <a:r>
              <a:rPr lang="en-US" sz="2400" b="1" dirty="0" smtClean="0"/>
              <a:t>Repair </a:t>
            </a:r>
            <a:r>
              <a:rPr lang="en-US" sz="2400" b="1" dirty="0" err="1" smtClean="0"/>
              <a:t>Heckenbleikner</a:t>
            </a:r>
            <a:r>
              <a:rPr lang="en-US" sz="2400" b="1" dirty="0" smtClean="0"/>
              <a:t> Dam</a:t>
            </a:r>
          </a:p>
          <a:p>
            <a:r>
              <a:rPr lang="en-US" sz="2400" b="1" dirty="0" smtClean="0"/>
              <a:t>Repair Front Entrance Round-about</a:t>
            </a:r>
          </a:p>
          <a:p>
            <a:r>
              <a:rPr lang="en-US" sz="2400" b="1" dirty="0" smtClean="0"/>
              <a:t>?</a:t>
            </a:r>
            <a:endParaRPr lang="en-US" sz="2400" b="0" dirty="0" smtClean="0"/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	</a:t>
            </a:r>
            <a:endParaRPr lang="en-US" sz="2200" dirty="0" smtClean="0">
              <a:cs typeface="Arial" pitchFamily="34" charset="0"/>
            </a:endParaRPr>
          </a:p>
          <a:p>
            <a:pPr lvl="2">
              <a:buFont typeface="Calibri" pitchFamily="34" charset="0"/>
              <a:buChar char="―"/>
            </a:pPr>
            <a:endParaRPr lang="en-US" sz="1600" dirty="0" smtClean="0">
              <a:cs typeface="Arial" pitchFamily="34" charset="0"/>
            </a:endParaRPr>
          </a:p>
          <a:p>
            <a:pPr lvl="2">
              <a:buFont typeface="Calibri" pitchFamily="34" charset="0"/>
              <a:buChar char="―"/>
            </a:pPr>
            <a:endParaRPr lang="en-US" sz="2200" dirty="0" smtClean="0">
              <a:cs typeface="Arial" pitchFamily="34" charset="0"/>
            </a:endParaRPr>
          </a:p>
          <a:p>
            <a:pPr lvl="2">
              <a:buFont typeface="Calibri" pitchFamily="34" charset="0"/>
              <a:buChar char="―"/>
            </a:pPr>
            <a:endParaRPr lang="en-US" sz="2200" dirty="0" smtClean="0">
              <a:cs typeface="Arial" pitchFamily="34" charset="0"/>
            </a:endParaRPr>
          </a:p>
          <a:p>
            <a:pPr lvl="1"/>
            <a:endParaRPr lang="en-US" sz="2200" b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1"/>
            <a:endParaRPr lang="en-US" sz="2400" b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1"/>
            <a:endParaRPr lang="en-US" sz="2400" b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1"/>
            <a:endParaRPr lang="en-US" sz="2400" b="0" dirty="0" smtClean="0">
              <a:solidFill>
                <a:schemeClr val="tx1"/>
              </a:solidFill>
              <a:cs typeface="Arial" pitchFamily="34" charset="0"/>
            </a:endParaRPr>
          </a:p>
          <a:p>
            <a:pPr lvl="1"/>
            <a:endParaRPr lang="en-US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733800"/>
            <a:ext cx="306220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cs typeface="Arial" charset="0"/>
              </a:rPr>
              <a:t>Design Selection Process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609600" y="1524000"/>
            <a:ext cx="7467600" cy="449580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None/>
            </a:pPr>
            <a:r>
              <a:rPr lang="en-US" sz="9600" u="sng" dirty="0" smtClean="0">
                <a:cs typeface="Arial" pitchFamily="34" charset="0"/>
              </a:rPr>
              <a:t>Rules – 01 NCAC 30D </a:t>
            </a:r>
            <a:r>
              <a:rPr lang="en-US" sz="9600" dirty="0" smtClean="0">
                <a:solidFill>
                  <a:srgbClr val="FF0000"/>
                </a:solidFill>
                <a:cs typeface="Arial" pitchFamily="34" charset="0"/>
              </a:rPr>
              <a:t>Qualifications Based Selection Process</a:t>
            </a:r>
          </a:p>
          <a:p>
            <a:r>
              <a:rPr lang="en-US" sz="8000" dirty="0" smtClean="0"/>
              <a:t>Specialized or appropriate </a:t>
            </a:r>
            <a:r>
              <a:rPr lang="en-US" sz="8000" u="sng" dirty="0" smtClean="0"/>
              <a:t>expertise</a:t>
            </a:r>
            <a:r>
              <a:rPr lang="en-US" sz="8000" dirty="0" smtClean="0"/>
              <a:t> in the type of project.</a:t>
            </a:r>
          </a:p>
          <a:p>
            <a:r>
              <a:rPr lang="en-US" sz="8000" dirty="0" smtClean="0"/>
              <a:t>Past performance on </a:t>
            </a:r>
            <a:r>
              <a:rPr lang="en-US" sz="8000" u="sng" dirty="0" smtClean="0"/>
              <a:t>similar projects</a:t>
            </a:r>
            <a:r>
              <a:rPr lang="en-US" sz="8000" dirty="0" smtClean="0"/>
              <a:t>.</a:t>
            </a:r>
          </a:p>
          <a:p>
            <a:r>
              <a:rPr lang="en-US" sz="8000" dirty="0" smtClean="0"/>
              <a:t>Adequate staff and proposed design or consultant team for the project.</a:t>
            </a:r>
          </a:p>
          <a:p>
            <a:r>
              <a:rPr lang="en-US" sz="8000" dirty="0" smtClean="0"/>
              <a:t>Current workload and State projects awarded.</a:t>
            </a:r>
          </a:p>
          <a:p>
            <a:r>
              <a:rPr lang="en-US" sz="8000" dirty="0" smtClean="0"/>
              <a:t>Proposed design approach for the project including design team and consultants.</a:t>
            </a:r>
          </a:p>
          <a:p>
            <a:r>
              <a:rPr lang="en-US" sz="8000" dirty="0" smtClean="0"/>
              <a:t>Recent experience with project costs and schedules.</a:t>
            </a:r>
          </a:p>
          <a:p>
            <a:r>
              <a:rPr lang="en-US" sz="8000" dirty="0" smtClean="0"/>
              <a:t>Construction administration capabilities.</a:t>
            </a:r>
          </a:p>
          <a:p>
            <a:r>
              <a:rPr lang="en-US" sz="8000" u="sng" dirty="0" smtClean="0"/>
              <a:t>Proximity</a:t>
            </a:r>
            <a:r>
              <a:rPr lang="en-US" sz="8000" dirty="0" smtClean="0"/>
              <a:t> to and </a:t>
            </a:r>
            <a:r>
              <a:rPr lang="en-US" sz="8000" u="sng" dirty="0" smtClean="0"/>
              <a:t>familiarity</a:t>
            </a:r>
            <a:r>
              <a:rPr lang="en-US" sz="8000" dirty="0" smtClean="0"/>
              <a:t> with the area where project is located.</a:t>
            </a:r>
          </a:p>
          <a:p>
            <a:r>
              <a:rPr lang="en-US" sz="8000" u="sng" dirty="0" smtClean="0"/>
              <a:t>Record</a:t>
            </a:r>
            <a:r>
              <a:rPr lang="en-US" sz="8000" dirty="0" smtClean="0"/>
              <a:t> of successfully completed projects without major legal or technical problems.</a:t>
            </a:r>
          </a:p>
          <a:p>
            <a:r>
              <a:rPr lang="en-US" sz="8000" dirty="0" smtClean="0"/>
              <a:t>Other factors that may be appropriate for the project.</a:t>
            </a:r>
          </a:p>
          <a:p>
            <a:pPr marL="857250" lvl="1" indent="-342900"/>
            <a:endParaRPr lang="en-US" sz="3000" dirty="0" smtClean="0">
              <a:cs typeface="Arial" pitchFamily="34" charset="0"/>
            </a:endParaRPr>
          </a:p>
          <a:p>
            <a:pPr marL="1257300" lvl="2" indent="-342900" algn="l"/>
            <a:endParaRPr lang="en-US" sz="2600" b="1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 algn="l"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mainPhoto" descr="https://mds.multivista.com/images/projects/6597/e/july_25_2009/originals/DSC_0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5486400"/>
            <a:ext cx="2209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Arial" charset="0"/>
              </a:rPr>
              <a:t>Design Selection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>
              <a:buNone/>
            </a:pPr>
            <a:r>
              <a:rPr lang="en-US" u="sng" dirty="0" smtClean="0">
                <a:cs typeface="Arial" pitchFamily="34" charset="0"/>
              </a:rPr>
              <a:t>Steps/Process</a:t>
            </a: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Advertise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 smtClean="0">
                <a:cs typeface="Arial" pitchFamily="34" charset="0"/>
              </a:rPr>
              <a:t>- </a:t>
            </a:r>
            <a:r>
              <a:rPr lang="en-US" sz="2800" i="1" dirty="0" smtClean="0">
                <a:cs typeface="Arial" pitchFamily="34" charset="0"/>
              </a:rPr>
              <a:t>UNCC </a:t>
            </a:r>
            <a:r>
              <a:rPr lang="en-US" sz="2800" i="1" dirty="0" smtClean="0">
                <a:cs typeface="Arial" pitchFamily="34" charset="0"/>
              </a:rPr>
              <a:t>&amp; </a:t>
            </a:r>
            <a:r>
              <a:rPr lang="en-US" sz="2800" i="1" dirty="0" smtClean="0">
                <a:cs typeface="Arial" pitchFamily="34" charset="0"/>
              </a:rPr>
              <a:t>General Administration </a:t>
            </a:r>
            <a:r>
              <a:rPr lang="en-US" sz="2800" i="1" dirty="0" smtClean="0">
                <a:cs typeface="Arial" pitchFamily="34" charset="0"/>
              </a:rPr>
              <a:t>websites; </a:t>
            </a:r>
            <a:r>
              <a:rPr lang="en-US" sz="2800" i="1" dirty="0" smtClean="0">
                <a:cs typeface="Arial" pitchFamily="34" charset="0"/>
              </a:rPr>
              <a:t>Interactive Purchasing System Site (IPS)</a:t>
            </a:r>
            <a:endParaRPr lang="en-US" sz="2800" i="1" dirty="0" smtClean="0">
              <a:cs typeface="Arial" pitchFamily="34" charset="0"/>
            </a:endParaRPr>
          </a:p>
          <a:p>
            <a:pPr marL="57150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  <a:cs typeface="Arial" pitchFamily="34" charset="0"/>
              </a:rPr>
              <a:t>Proposal Screening Committee </a:t>
            </a:r>
            <a:r>
              <a:rPr lang="en-US" sz="2800" i="1" dirty="0" smtClean="0">
                <a:cs typeface="Arial" pitchFamily="34" charset="0"/>
              </a:rPr>
              <a:t>– Shortlist 3-5 firms for presentations &amp; interview</a:t>
            </a:r>
          </a:p>
          <a:p>
            <a:pPr marL="971550" lvl="1" indent="-45720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Evaluate proposals</a:t>
            </a:r>
          </a:p>
          <a:p>
            <a:pPr marL="971550" lvl="1" indent="-457200">
              <a:buFont typeface="Arial" pitchFamily="34" charset="0"/>
              <a:buChar char="•"/>
            </a:pPr>
            <a:r>
              <a:rPr lang="en-US" dirty="0" smtClean="0">
                <a:cs typeface="Arial" pitchFamily="34" charset="0"/>
              </a:rPr>
              <a:t>FM, </a:t>
            </a:r>
            <a:r>
              <a:rPr lang="en-US" dirty="0" smtClean="0">
                <a:cs typeface="Arial" pitchFamily="34" charset="0"/>
              </a:rPr>
              <a:t>Capital</a:t>
            </a:r>
            <a:r>
              <a:rPr lang="en-US" dirty="0">
                <a:cs typeface="Arial" pitchFamily="34" charset="0"/>
              </a:rPr>
              <a:t> </a:t>
            </a:r>
            <a:r>
              <a:rPr lang="en-US" dirty="0" smtClean="0">
                <a:cs typeface="Arial" pitchFamily="34" charset="0"/>
              </a:rPr>
              <a:t>and</a:t>
            </a:r>
            <a:endParaRPr lang="en-US" dirty="0" smtClean="0">
              <a:cs typeface="Arial" pitchFamily="34" charset="0"/>
            </a:endParaRPr>
          </a:p>
          <a:p>
            <a:pPr marL="514350" lvl="1" indent="0">
              <a:buNone/>
            </a:pPr>
            <a:r>
              <a:rPr lang="en-US" dirty="0">
                <a:cs typeface="Arial" pitchFamily="34" charset="0"/>
              </a:rPr>
              <a:t>	</a:t>
            </a:r>
            <a:r>
              <a:rPr lang="en-US" dirty="0" smtClean="0">
                <a:cs typeface="Arial" pitchFamily="34" charset="0"/>
              </a:rPr>
              <a:t>Customer </a:t>
            </a:r>
            <a:r>
              <a:rPr lang="en-US" dirty="0" smtClean="0">
                <a:cs typeface="Arial" pitchFamily="34" charset="0"/>
              </a:rPr>
              <a:t>Department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825926"/>
            <a:ext cx="3074894" cy="201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916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Design Selection Process 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81000" y="1600200"/>
            <a:ext cx="7772400" cy="4495800"/>
          </a:xfrm>
        </p:spPr>
        <p:txBody>
          <a:bodyPr>
            <a:normAutofit fontScale="77500" lnSpcReduction="20000"/>
          </a:bodyPr>
          <a:lstStyle/>
          <a:p>
            <a:pPr marL="27432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Interview Committee </a:t>
            </a:r>
            <a:r>
              <a:rPr lang="en-US" sz="3600" i="1" dirty="0" smtClean="0">
                <a:cs typeface="Arial" pitchFamily="34" charset="0"/>
              </a:rPr>
              <a:t>–</a:t>
            </a:r>
            <a:r>
              <a:rPr lang="en-US" sz="3600" i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600" i="1" dirty="0" smtClean="0">
                <a:cs typeface="Arial" pitchFamily="34" charset="0"/>
              </a:rPr>
              <a:t>Selects Best Qualified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>
                <a:cs typeface="Arial" pitchFamily="34" charset="0"/>
              </a:rPr>
              <a:t>Board of Trustee Chair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>
                <a:cs typeface="Arial" pitchFamily="34" charset="0"/>
              </a:rPr>
              <a:t>VC BA, AVC FM, Senior Department Leader Members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>
                <a:cs typeface="Arial" pitchFamily="34" charset="0"/>
              </a:rPr>
              <a:t>Capital Coordinator (PE/AIA) Member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3600" dirty="0" smtClean="0">
                <a:cs typeface="Arial" pitchFamily="34" charset="0"/>
              </a:rPr>
              <a:t>Staff Advisors Attendees</a:t>
            </a:r>
          </a:p>
          <a:p>
            <a:pPr marL="274320" indent="-457200">
              <a:spcBef>
                <a:spcPts val="0"/>
              </a:spcBef>
              <a:buClr>
                <a:srgbClr val="FF0000"/>
              </a:buClr>
              <a:buFont typeface="+mj-lt"/>
              <a:buAutoNum type="arabicPeriod" startAt="3"/>
            </a:pP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Board of Trustees </a:t>
            </a:r>
            <a:r>
              <a:rPr lang="en-US" sz="3600" i="1" dirty="0" smtClean="0">
                <a:cs typeface="Arial" pitchFamily="34" charset="0"/>
              </a:rPr>
              <a:t>– Approves Recommendation</a:t>
            </a:r>
          </a:p>
          <a:p>
            <a:pPr marL="274320" indent="-457200">
              <a:spcBef>
                <a:spcPts val="0"/>
              </a:spcBef>
              <a:buFont typeface="+mj-lt"/>
              <a:buAutoNum type="arabicPeriod" startAt="3"/>
            </a:pPr>
            <a:r>
              <a:rPr lang="en-US" sz="3600" dirty="0" smtClean="0">
                <a:solidFill>
                  <a:srgbClr val="FF0000"/>
                </a:solidFill>
                <a:cs typeface="Arial" pitchFamily="34" charset="0"/>
              </a:rPr>
              <a:t>Capital Coordinator </a:t>
            </a:r>
            <a:r>
              <a:rPr lang="en-US" sz="3600" i="1" dirty="0" smtClean="0">
                <a:cs typeface="Arial" pitchFamily="34" charset="0"/>
              </a:rPr>
              <a:t>– Negotiates Agreement &amp; Manages Design thru Closeout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en-US" sz="3600" dirty="0" smtClean="0">
              <a:cs typeface="Arial" pitchFamily="34" charset="0"/>
            </a:endParaRPr>
          </a:p>
          <a:p>
            <a:pPr marL="857250" lvl="1" indent="-342900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 algn="l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991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Arial" charset="0"/>
              </a:rPr>
              <a:t>Open-end Selection Schedule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3400" y="1905000"/>
            <a:ext cx="8077200" cy="3962400"/>
          </a:xfrm>
        </p:spPr>
        <p:txBody>
          <a:bodyPr/>
          <a:lstStyle/>
          <a:p>
            <a:pPr marL="800100" lvl="1" indent="-342900" algn="l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Advertise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– July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Evaluate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– August/September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Select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– September/October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BOT Approves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– November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Selected Firms Notified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– December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Contract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– January thru December</a:t>
            </a:r>
          </a:p>
          <a:p>
            <a:endParaRPr lang="en-US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181600"/>
            <a:ext cx="264368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cs typeface="Arial" charset="0"/>
              </a:rPr>
              <a:t>Open-end Selection Process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533400" y="1676400"/>
            <a:ext cx="8001000" cy="449580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None/>
            </a:pPr>
            <a:r>
              <a:rPr lang="en-US" sz="11200" u="sng" dirty="0" smtClean="0">
                <a:cs typeface="Arial" pitchFamily="34" charset="0"/>
              </a:rPr>
              <a:t>General Information &amp; History</a:t>
            </a:r>
          </a:p>
          <a:p>
            <a:pPr marL="342900" indent="-342900">
              <a:buNone/>
            </a:pPr>
            <a:endParaRPr lang="en-US" sz="3600" u="sng" dirty="0" smtClean="0">
              <a:cs typeface="Arial" pitchFamily="34" charset="0"/>
            </a:endParaRPr>
          </a:p>
          <a:p>
            <a:pPr marL="400050">
              <a:spcBef>
                <a:spcPts val="0"/>
              </a:spcBef>
              <a:spcAft>
                <a:spcPts val="1200"/>
              </a:spcAft>
            </a:pPr>
            <a:r>
              <a:rPr lang="en-US" sz="11200" b="1" dirty="0" smtClean="0">
                <a:solidFill>
                  <a:srgbClr val="FF0000"/>
                </a:solidFill>
                <a:cs typeface="Arial" pitchFamily="34" charset="0"/>
              </a:rPr>
              <a:t>Seven Categories </a:t>
            </a:r>
            <a:r>
              <a:rPr lang="en-US" sz="9600" i="1" dirty="0" smtClean="0">
                <a:cs typeface="Arial" pitchFamily="34" charset="0"/>
              </a:rPr>
              <a:t>(Architecture, CE, MEP, Construction Services, Commissioning, Surveying, Transportation)</a:t>
            </a:r>
            <a:endParaRPr lang="en-US" sz="11200" i="1" dirty="0" smtClean="0">
              <a:cs typeface="Arial" pitchFamily="34" charset="0"/>
            </a:endParaRPr>
          </a:p>
          <a:p>
            <a:pPr marL="400050">
              <a:spcBef>
                <a:spcPts val="0"/>
              </a:spcBef>
              <a:spcAft>
                <a:spcPts val="1200"/>
              </a:spcAft>
            </a:pPr>
            <a:r>
              <a:rPr lang="en-US" sz="11200" b="1" dirty="0" smtClean="0">
                <a:solidFill>
                  <a:srgbClr val="FF0000"/>
                </a:solidFill>
                <a:cs typeface="Arial" pitchFamily="34" charset="0"/>
              </a:rPr>
              <a:t>140 Submittals Received for 2012 </a:t>
            </a:r>
            <a:r>
              <a:rPr lang="en-US" sz="9600" i="1" dirty="0" smtClean="0">
                <a:cs typeface="Arial" pitchFamily="34" charset="0"/>
              </a:rPr>
              <a:t>(Architecture-40 &amp; CE/Site-33)</a:t>
            </a:r>
            <a:endParaRPr lang="en-US" sz="11200" i="1" dirty="0" smtClean="0">
              <a:cs typeface="Arial" pitchFamily="34" charset="0"/>
            </a:endParaRPr>
          </a:p>
          <a:p>
            <a:pPr marL="400050">
              <a:spcBef>
                <a:spcPts val="0"/>
              </a:spcBef>
              <a:spcAft>
                <a:spcPts val="1200"/>
              </a:spcAft>
            </a:pPr>
            <a:r>
              <a:rPr lang="en-US" sz="11200" b="1" dirty="0" smtClean="0">
                <a:solidFill>
                  <a:srgbClr val="FF0000"/>
                </a:solidFill>
                <a:cs typeface="Arial" pitchFamily="34" charset="0"/>
              </a:rPr>
              <a:t>Past Value of Work:  </a:t>
            </a:r>
            <a:r>
              <a:rPr lang="en-US" sz="9600" i="1" dirty="0" smtClean="0">
                <a:cs typeface="Arial" pitchFamily="34" charset="0"/>
              </a:rPr>
              <a:t>2011- $456k (37); 2010 - $1M+ (65); 2009 - $450k (31); 2008 - $711k (48); 2007 - $695k (52)</a:t>
            </a:r>
            <a:endParaRPr lang="en-US" sz="11200" i="1" dirty="0" smtClean="0">
              <a:cs typeface="Arial" pitchFamily="34" charset="0"/>
            </a:endParaRPr>
          </a:p>
          <a:p>
            <a:pPr marL="400050">
              <a:spcBef>
                <a:spcPts val="0"/>
              </a:spcBef>
            </a:pPr>
            <a:r>
              <a:rPr lang="en-US" sz="11200" b="1" dirty="0" smtClean="0">
                <a:solidFill>
                  <a:srgbClr val="FF0000"/>
                </a:solidFill>
                <a:cs typeface="Arial" pitchFamily="34" charset="0"/>
              </a:rPr>
              <a:t>SF 254/255:  </a:t>
            </a:r>
            <a:r>
              <a:rPr lang="en-US" sz="9600" i="1" dirty="0" smtClean="0">
                <a:cs typeface="Arial" pitchFamily="34" charset="0"/>
              </a:rPr>
              <a:t>Page limits, follow directions, attend pre-proposal meeting, local capacity, related experience.</a:t>
            </a:r>
          </a:p>
          <a:p>
            <a:pPr marL="400050"/>
            <a:endParaRPr lang="en-US" sz="5900" i="1" dirty="0" smtClean="0">
              <a:latin typeface="Arial" pitchFamily="34" charset="0"/>
              <a:cs typeface="Arial" pitchFamily="34" charset="0"/>
            </a:endParaRPr>
          </a:p>
          <a:p>
            <a:pPr marL="400050">
              <a:buNone/>
            </a:pPr>
            <a:r>
              <a:rPr lang="en-US" sz="5900" dirty="0" smtClean="0">
                <a:latin typeface="Arial" pitchFamily="34" charset="0"/>
                <a:cs typeface="Arial" pitchFamily="34" charset="0"/>
              </a:rPr>
              <a:t>     </a:t>
            </a:r>
            <a:endParaRPr lang="en-US" sz="3600" b="1" dirty="0" smtClean="0">
              <a:latin typeface="Arial" pitchFamily="34" charset="0"/>
              <a:cs typeface="Arial" pitchFamily="34" charset="0"/>
            </a:endParaRPr>
          </a:p>
          <a:p>
            <a:pPr marL="1257300" lvl="2" indent="-342900" algn="l">
              <a:buFont typeface="Arial" pitchFamily="34" charset="0"/>
              <a:buChar char="•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5483377"/>
            <a:ext cx="1905000" cy="13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cs typeface="Arial" charset="0"/>
              </a:rPr>
              <a:t>Website Information</a:t>
            </a:r>
            <a:r>
              <a:rPr lang="en-US" sz="3600" dirty="0" smtClean="0">
                <a:cs typeface="Arial" charset="0"/>
              </a:rPr>
              <a:t/>
            </a:r>
            <a:br>
              <a:rPr lang="en-US" sz="3600" dirty="0" smtClean="0">
                <a:cs typeface="Arial" charset="0"/>
              </a:rPr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304800" y="1371600"/>
            <a:ext cx="8077200" cy="3962400"/>
          </a:xfrm>
        </p:spPr>
        <p:txBody>
          <a:bodyPr>
            <a:normAutofit fontScale="25000" lnSpcReduction="20000"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sz="11200" b="1" dirty="0" smtClean="0">
                <a:cs typeface="Arial" pitchFamily="34" charset="0"/>
              </a:rPr>
              <a:t>Facilities Management </a:t>
            </a:r>
          </a:p>
          <a:p>
            <a:pPr marL="1200150" lvl="2" indent="-342900">
              <a:spcBef>
                <a:spcPts val="0"/>
              </a:spcBef>
              <a:buNone/>
            </a:pPr>
            <a:r>
              <a:rPr lang="en-US" sz="9600" dirty="0" smtClean="0">
                <a:cs typeface="Arial" pitchFamily="34" charset="0"/>
                <a:hlinkClick r:id="rId2"/>
              </a:rPr>
              <a:t>http://facilities.uncc.edu/</a:t>
            </a:r>
            <a:endParaRPr lang="en-US" sz="9600" dirty="0" smtClean="0">
              <a:cs typeface="Arial" pitchFamily="34" charset="0"/>
            </a:endParaRPr>
          </a:p>
          <a:p>
            <a:pPr marL="1200150" lvl="2" indent="-342900">
              <a:spcBef>
                <a:spcPts val="0"/>
              </a:spcBef>
              <a:buNone/>
            </a:pPr>
            <a:r>
              <a:rPr lang="en-US" sz="9600" dirty="0" smtClean="0">
                <a:cs typeface="Arial" pitchFamily="34" charset="0"/>
                <a:hlinkClick r:id="rId3"/>
              </a:rPr>
              <a:t>http://facilities.uncc.edu/advertisements</a:t>
            </a:r>
            <a:endParaRPr lang="en-US" sz="9600" dirty="0" smtClean="0">
              <a:cs typeface="Arial" pitchFamily="34" charset="0"/>
            </a:endParaRPr>
          </a:p>
          <a:p>
            <a:pPr marL="1200150" lvl="2" indent="-342900">
              <a:buNone/>
            </a:pPr>
            <a:endParaRPr lang="en-US" sz="5900" b="1" dirty="0" smtClean="0">
              <a:cs typeface="Arial" pitchFamily="34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1200" b="1" dirty="0" smtClean="0">
                <a:cs typeface="Arial" pitchFamily="34" charset="0"/>
              </a:rPr>
              <a:t>State Construction Office </a:t>
            </a:r>
          </a:p>
          <a:p>
            <a:pPr marL="1200150" lvl="2" indent="-342900">
              <a:spcBef>
                <a:spcPts val="0"/>
              </a:spcBef>
              <a:buNone/>
            </a:pPr>
            <a:r>
              <a:rPr lang="en-US" sz="9600" u="sng" dirty="0" smtClean="0">
                <a:cs typeface="Arial" pitchFamily="34" charset="0"/>
                <a:hlinkClick r:id="rId4"/>
              </a:rPr>
              <a:t>www.nc-sco.com</a:t>
            </a:r>
            <a:r>
              <a:rPr lang="en-US" sz="5900" u="sng" dirty="0" smtClean="0">
                <a:cs typeface="Arial" pitchFamily="34" charset="0"/>
              </a:rPr>
              <a:t/>
            </a:r>
            <a:br>
              <a:rPr lang="en-US" sz="5900" u="sng" dirty="0" smtClean="0">
                <a:cs typeface="Arial" pitchFamily="34" charset="0"/>
              </a:rPr>
            </a:br>
            <a:r>
              <a:rPr lang="en-US" sz="11200" u="sng" dirty="0" smtClean="0">
                <a:cs typeface="Arial" pitchFamily="34" charset="0"/>
              </a:rPr>
              <a:t> </a:t>
            </a: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1200" b="1" dirty="0" smtClean="0">
                <a:cs typeface="Arial" pitchFamily="34" charset="0"/>
              </a:rPr>
              <a:t>UNC System</a:t>
            </a:r>
            <a:endParaRPr lang="en-US" sz="11200" dirty="0" smtClean="0">
              <a:cs typeface="Arial" pitchFamily="34" charset="0"/>
            </a:endParaRPr>
          </a:p>
          <a:p>
            <a:pPr marL="1200150" lvl="2" indent="-342900">
              <a:spcBef>
                <a:spcPts val="0"/>
              </a:spcBef>
              <a:buNone/>
            </a:pPr>
            <a:r>
              <a:rPr lang="en-US" sz="9600" u="sng" dirty="0" smtClean="0">
                <a:cs typeface="Arial" pitchFamily="34" charset="0"/>
                <a:hlinkClick r:id="rId5"/>
              </a:rPr>
              <a:t>www.northcarolina.edu/info/vendors/opportunities.htm</a:t>
            </a:r>
            <a:endParaRPr lang="en-US" sz="9600" u="sng" dirty="0" smtClean="0">
              <a:cs typeface="Arial" pitchFamily="34" charset="0"/>
            </a:endParaRPr>
          </a:p>
          <a:p>
            <a:pPr marL="1200150" lvl="2" indent="-342900">
              <a:buNone/>
            </a:pPr>
            <a:endParaRPr lang="en-US" sz="11200" u="sng" dirty="0" smtClean="0">
              <a:cs typeface="Arial" pitchFamily="34" charset="0"/>
            </a:endParaRPr>
          </a:p>
          <a:p>
            <a:pPr marL="800100" lvl="1" indent="-342900" algn="l">
              <a:buFont typeface="Arial" pitchFamily="34" charset="0"/>
              <a:buChar char="•"/>
            </a:pPr>
            <a:r>
              <a:rPr lang="en-US" sz="11200" b="1" dirty="0" smtClean="0">
                <a:cs typeface="Arial" pitchFamily="34" charset="0"/>
              </a:rPr>
              <a:t>Interactive Purchasing System (IPS) </a:t>
            </a:r>
          </a:p>
          <a:p>
            <a:pPr marL="800100" lvl="1" indent="-342900">
              <a:spcBef>
                <a:spcPts val="0"/>
              </a:spcBef>
              <a:buNone/>
            </a:pPr>
            <a:r>
              <a:rPr lang="en-US" sz="11200" b="1" dirty="0" smtClean="0">
                <a:cs typeface="Arial" pitchFamily="34" charset="0"/>
              </a:rPr>
              <a:t>	</a:t>
            </a:r>
            <a:r>
              <a:rPr lang="en-US" sz="11200" dirty="0" smtClean="0">
                <a:cs typeface="Arial" pitchFamily="34" charset="0"/>
              </a:rPr>
              <a:t>	</a:t>
            </a:r>
            <a:r>
              <a:rPr lang="en-US" sz="9600" u="sng" dirty="0" smtClean="0">
                <a:cs typeface="Arial" pitchFamily="34" charset="0"/>
                <a:hlinkClick r:id="rId6"/>
              </a:rPr>
              <a:t>www.doa.state.nc.uspandc</a:t>
            </a:r>
            <a:endParaRPr lang="en-US" sz="9600" u="sng" dirty="0" smtClean="0">
              <a:cs typeface="Arial" pitchFamily="34" charset="0"/>
            </a:endParaRPr>
          </a:p>
          <a:p>
            <a:pPr marL="800100" lvl="1" indent="-342900">
              <a:spcBef>
                <a:spcPts val="0"/>
              </a:spcBef>
              <a:buNone/>
            </a:pPr>
            <a:endParaRPr lang="en-US" sz="9600" u="sng" dirty="0" smtClean="0">
              <a:cs typeface="Arial" pitchFamily="34" charset="0"/>
            </a:endParaRPr>
          </a:p>
          <a:p>
            <a:pPr marL="800100" lvl="1" indent="-342900">
              <a:buNone/>
            </a:pPr>
            <a:endParaRPr lang="en-US" sz="4400" u="sng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None/>
            </a:pPr>
            <a:endParaRPr lang="en-US" sz="4400" u="sng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https://mds.multivista.com/images/projects/14168/e/february_2_2011/originals/DSC_0026_MV_GKFCHNINGOY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36850" y="914400"/>
            <a:ext cx="1836356" cy="2743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5281316"/>
            <a:ext cx="3352800" cy="142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Facilities Management Team Introductions, Roles, &amp; Areas of Consultant Assistance</a:t>
            </a:r>
          </a:p>
          <a:p>
            <a:r>
              <a:rPr lang="en-US" sz="2800" dirty="0" smtClean="0"/>
              <a:t>6-Year Plans</a:t>
            </a:r>
          </a:p>
          <a:p>
            <a:r>
              <a:rPr lang="en-US" sz="2800" dirty="0" smtClean="0"/>
              <a:t>Repair &amp; Renovation Plans</a:t>
            </a:r>
          </a:p>
          <a:p>
            <a:r>
              <a:rPr lang="en-US" sz="2800" dirty="0" smtClean="0"/>
              <a:t>Capital Projects – Completed, Started &amp; Coming Soon</a:t>
            </a:r>
          </a:p>
          <a:p>
            <a:r>
              <a:rPr lang="en-US" sz="2800" dirty="0" smtClean="0"/>
              <a:t>Designer Selection Process</a:t>
            </a:r>
          </a:p>
          <a:p>
            <a:r>
              <a:rPr lang="en-US" sz="2800" dirty="0" smtClean="0"/>
              <a:t>Open-End Selection 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8" descr="BG_imageTEMPLATE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563" y="4800600"/>
            <a:ext cx="27384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latin typeface="Arial" charset="0"/>
                <a:cs typeface="Arial" charset="0"/>
              </a:rPr>
              <a:t>Welcome</a:t>
            </a:r>
          </a:p>
        </p:txBody>
      </p:sp>
      <p:sp>
        <p:nvSpPr>
          <p:cNvPr id="7170" name="Content Placeholder 2"/>
          <p:cNvSpPr txBox="1">
            <a:spLocks/>
          </p:cNvSpPr>
          <p:nvPr/>
        </p:nvSpPr>
        <p:spPr bwMode="auto">
          <a:xfrm>
            <a:off x="304800" y="12954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800" b="1" dirty="0" smtClean="0">
                <a:cs typeface="Arial" charset="0"/>
              </a:rPr>
              <a:t>Welcome - Phil </a:t>
            </a:r>
            <a:r>
              <a:rPr lang="en-US" sz="2800" b="1" dirty="0">
                <a:cs typeface="Arial" charset="0"/>
              </a:rPr>
              <a:t>Jones</a:t>
            </a:r>
            <a:r>
              <a:rPr lang="en-US" sz="2400" b="1" dirty="0">
                <a:cs typeface="Arial" charset="0"/>
              </a:rPr>
              <a:t>, </a:t>
            </a:r>
            <a:r>
              <a:rPr lang="en-US" b="1" dirty="0">
                <a:cs typeface="Arial" charset="0"/>
              </a:rPr>
              <a:t>PE</a:t>
            </a:r>
            <a:r>
              <a:rPr lang="en-US" sz="2400" b="1" dirty="0">
                <a:cs typeface="Arial" charset="0"/>
              </a:rPr>
              <a:t>, Associate Vice Chancellor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1200" b="1" u="sng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2400" dirty="0"/>
              <a:t>	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Design Guidelines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bg1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1600" b="1" dirty="0">
              <a:solidFill>
                <a:schemeClr val="bg1"/>
              </a:solidFill>
              <a:cs typeface="Arial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156609946"/>
              </p:ext>
            </p:extLst>
          </p:nvPr>
        </p:nvGraphicFramePr>
        <p:xfrm>
          <a:off x="381000" y="1143000"/>
          <a:ext cx="8610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2057400"/>
            <a:ext cx="2209800" cy="203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32998" y="1981200"/>
            <a:ext cx="2960205" cy="18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Teams &amp;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00050">
              <a:buNone/>
            </a:pPr>
            <a:r>
              <a:rPr lang="en-US" sz="3000" b="1" i="1" dirty="0" smtClean="0">
                <a:cs typeface="Arial" charset="0"/>
              </a:rPr>
              <a:t>Real Estate and Land Use </a:t>
            </a:r>
            <a:r>
              <a:rPr lang="en-US" sz="3000" b="1" dirty="0" smtClean="0">
                <a:cs typeface="Arial" charset="0"/>
              </a:rPr>
              <a:t>– Peter Franz, </a:t>
            </a:r>
            <a:r>
              <a:rPr lang="en-US" sz="1900" b="1" dirty="0" smtClean="0">
                <a:cs typeface="Arial" charset="0"/>
              </a:rPr>
              <a:t>RLA, LEED AP, CEFP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sz="2600" dirty="0" smtClean="0">
                <a:cs typeface="Arial" charset="0"/>
              </a:rPr>
              <a:t>The RE/LU Team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sz="2600" dirty="0" smtClean="0">
                <a:cs typeface="Arial" charset="0"/>
              </a:rPr>
              <a:t>Responsibilities / Role (Master Planning, Sustainability, Transportation, </a:t>
            </a:r>
            <a:r>
              <a:rPr lang="en-US" sz="2600" dirty="0" err="1" smtClean="0">
                <a:cs typeface="Arial" charset="0"/>
              </a:rPr>
              <a:t>Stormwater</a:t>
            </a:r>
            <a:r>
              <a:rPr lang="en-US" sz="2600" dirty="0" smtClean="0">
                <a:cs typeface="Arial" charset="0"/>
              </a:rPr>
              <a:t>, Sector Studies, Real Estate)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Consultant Help </a:t>
            </a:r>
            <a:r>
              <a:rPr lang="en-US" sz="2600" b="1" dirty="0" smtClean="0">
                <a:cs typeface="Arial" charset="0"/>
              </a:rPr>
              <a:t>– </a:t>
            </a:r>
            <a:r>
              <a:rPr lang="en-US" sz="2600" dirty="0" smtClean="0">
                <a:cs typeface="Arial" charset="0"/>
              </a:rPr>
              <a:t>Studies (Open End &amp; Advertise)</a:t>
            </a:r>
          </a:p>
          <a:p>
            <a:pPr lvl="1">
              <a:spcBef>
                <a:spcPts val="300"/>
              </a:spcBef>
              <a:buNone/>
            </a:pPr>
            <a:endParaRPr lang="en-US" sz="2600" dirty="0" smtClean="0">
              <a:cs typeface="Arial" charset="0"/>
            </a:endParaRPr>
          </a:p>
          <a:p>
            <a:pPr>
              <a:buNone/>
            </a:pPr>
            <a:r>
              <a:rPr lang="en-US" sz="3000" b="1" i="1" dirty="0" smtClean="0">
                <a:cs typeface="Arial" pitchFamily="34" charset="0"/>
              </a:rPr>
              <a:t>Design Services</a:t>
            </a:r>
            <a:r>
              <a:rPr lang="en-US" sz="3000" b="1" i="1" dirty="0" smtClean="0">
                <a:cs typeface="Arial" charset="0"/>
              </a:rPr>
              <a:t> </a:t>
            </a:r>
            <a:r>
              <a:rPr lang="en-US" sz="3000" b="1" dirty="0" smtClean="0">
                <a:cs typeface="Arial" charset="0"/>
              </a:rPr>
              <a:t>– </a:t>
            </a:r>
            <a:r>
              <a:rPr lang="en-US" sz="3000" b="1" dirty="0" smtClean="0">
                <a:cs typeface="Arial" pitchFamily="34" charset="0"/>
              </a:rPr>
              <a:t>Mac Fake, </a:t>
            </a:r>
            <a:r>
              <a:rPr lang="en-US" sz="1900" b="1" dirty="0" smtClean="0"/>
              <a:t>AIA</a:t>
            </a:r>
            <a:endParaRPr lang="en-US" sz="1900" b="1" dirty="0" smtClean="0">
              <a:cs typeface="Arial" pitchFamily="34" charset="0"/>
            </a:endParaRPr>
          </a:p>
          <a:p>
            <a:pPr lvl="1">
              <a:spcBef>
                <a:spcPts val="0"/>
              </a:spcBef>
              <a:buFont typeface="Calibri" pitchFamily="34" charset="0"/>
              <a:buChar char="•"/>
            </a:pPr>
            <a:r>
              <a:rPr lang="en-US" sz="2600" dirty="0" smtClean="0">
                <a:cs typeface="Arial" pitchFamily="34" charset="0"/>
              </a:rPr>
              <a:t>The Design Services Team</a:t>
            </a:r>
          </a:p>
          <a:p>
            <a:pPr lvl="1">
              <a:spcBef>
                <a:spcPts val="0"/>
              </a:spcBef>
              <a:buFont typeface="Calibri" pitchFamily="34" charset="0"/>
              <a:buChar char="•"/>
            </a:pPr>
            <a:r>
              <a:rPr lang="en-US" sz="2600" dirty="0" smtClean="0">
                <a:cs typeface="Arial" charset="0"/>
              </a:rPr>
              <a:t>Responsibilities / Role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sz="2600" dirty="0" smtClean="0">
                <a:cs typeface="Arial" pitchFamily="34" charset="0"/>
              </a:rPr>
              <a:t>Projects less than $500,000 (informal)</a:t>
            </a:r>
          </a:p>
          <a:p>
            <a:pPr lvl="1">
              <a:spcBef>
                <a:spcPts val="0"/>
              </a:spcBef>
              <a:buFontTx/>
              <a:buChar char="•"/>
            </a:pPr>
            <a:r>
              <a:rPr lang="en-US" sz="2600" dirty="0" smtClean="0">
                <a:cs typeface="Arial" pitchFamily="34" charset="0"/>
              </a:rPr>
              <a:t>In house design capabilities ( </a:t>
            </a:r>
            <a:r>
              <a:rPr lang="en-US" sz="2600" dirty="0" smtClean="0">
                <a:solidFill>
                  <a:srgbClr val="FF0000"/>
                </a:solidFill>
                <a:cs typeface="Arial" pitchFamily="34" charset="0"/>
              </a:rPr>
              <a:t>Consultant Help-</a:t>
            </a:r>
            <a:r>
              <a:rPr lang="en-US" sz="2600" dirty="0" smtClean="0">
                <a:cs typeface="Arial" pitchFamily="34" charset="0"/>
              </a:rPr>
              <a:t>-Open </a:t>
            </a:r>
            <a:r>
              <a:rPr lang="en-US" sz="2400" dirty="0" smtClean="0">
                <a:cs typeface="Arial" pitchFamily="34" charset="0"/>
              </a:rPr>
              <a:t>end)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429000"/>
            <a:ext cx="1676400" cy="2093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cs typeface="Arial" charset="0"/>
              </a:rPr>
              <a:t>Team &amp; Duties</a:t>
            </a:r>
          </a:p>
        </p:txBody>
      </p:sp>
      <p:sp>
        <p:nvSpPr>
          <p:cNvPr id="23555" name="Content Placeholder 2"/>
          <p:cNvSpPr txBox="1">
            <a:spLocks/>
          </p:cNvSpPr>
          <p:nvPr/>
        </p:nvSpPr>
        <p:spPr bwMode="auto">
          <a:xfrm>
            <a:off x="381000" y="1219200"/>
            <a:ext cx="7924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buNone/>
            </a:pPr>
            <a:r>
              <a:rPr lang="en-US" sz="2800" b="1" i="1" dirty="0" smtClean="0">
                <a:latin typeface="+mn-lt"/>
                <a:cs typeface="Arial" charset="0"/>
              </a:rPr>
              <a:t>Architectural Planning </a:t>
            </a:r>
            <a:r>
              <a:rPr lang="en-US" sz="2800" b="1" dirty="0" smtClean="0">
                <a:latin typeface="+mn-lt"/>
                <a:cs typeface="Arial" charset="0"/>
              </a:rPr>
              <a:t>– Chris Gilbert, </a:t>
            </a:r>
            <a:r>
              <a:rPr lang="en-US" sz="1600" b="1" dirty="0" smtClean="0">
                <a:latin typeface="+mn-lt"/>
                <a:cs typeface="Arial" charset="0"/>
              </a:rPr>
              <a:t>AIA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  The AP Team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cs typeface="Arial" charset="0"/>
              </a:rPr>
              <a:t>   Responsibilities / Role</a:t>
            </a:r>
          </a:p>
          <a:p>
            <a:pPr lvl="1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+mn-lt"/>
                <a:cs typeface="Arial" charset="0"/>
              </a:rPr>
              <a:t>   Consultant Help </a:t>
            </a:r>
            <a:r>
              <a:rPr lang="en-US" sz="2400" b="1" dirty="0" smtClean="0">
                <a:latin typeface="+mn-lt"/>
                <a:cs typeface="Arial" charset="0"/>
              </a:rPr>
              <a:t>– </a:t>
            </a:r>
            <a:r>
              <a:rPr lang="en-US" sz="2400" dirty="0" smtClean="0">
                <a:latin typeface="+mn-lt"/>
              </a:rPr>
              <a:t>Programming (Open End &amp; Advertise)</a:t>
            </a:r>
          </a:p>
          <a:p>
            <a:pPr marL="342900" indent="-342900"/>
            <a:endParaRPr lang="en-US" sz="2800" b="1" i="1" dirty="0" smtClean="0">
              <a:latin typeface="+mn-lt"/>
            </a:endParaRPr>
          </a:p>
          <a:p>
            <a:pPr marL="342900" indent="-342900"/>
            <a:r>
              <a:rPr lang="en-US" sz="2800" b="1" i="1" dirty="0" smtClean="0">
                <a:latin typeface="+mn-lt"/>
              </a:rPr>
              <a:t>Capital Projects </a:t>
            </a:r>
            <a:r>
              <a:rPr lang="en-US" sz="2800" b="1" i="1" dirty="0" smtClean="0">
                <a:latin typeface="+mn-lt"/>
                <a:cs typeface="Arial" charset="0"/>
              </a:rPr>
              <a:t>– </a:t>
            </a:r>
            <a:r>
              <a:rPr lang="en-US" sz="2800" b="1" dirty="0" smtClean="0">
                <a:latin typeface="+mn-lt"/>
              </a:rPr>
              <a:t>John Fessler</a:t>
            </a:r>
            <a:r>
              <a:rPr lang="en-US" sz="2800" b="1" dirty="0">
                <a:latin typeface="+mn-lt"/>
              </a:rPr>
              <a:t>, </a:t>
            </a:r>
            <a:r>
              <a:rPr lang="en-US" sz="1600" b="1" dirty="0" smtClean="0">
                <a:latin typeface="+mn-lt"/>
              </a:rPr>
              <a:t>PE	</a:t>
            </a:r>
            <a:endParaRPr lang="en-US" sz="2400" b="1" dirty="0">
              <a:latin typeface="+mn-lt"/>
            </a:endParaRPr>
          </a:p>
          <a:p>
            <a:pPr marL="742950" lvl="1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cs typeface="Arial" charset="0"/>
              </a:rPr>
              <a:t>The Capital Team</a:t>
            </a:r>
          </a:p>
          <a:p>
            <a:pPr marL="742950" lvl="1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cs typeface="Arial" charset="0"/>
              </a:rPr>
              <a:t>Responsibilities / Role</a:t>
            </a:r>
          </a:p>
          <a:p>
            <a:pPr marL="742950" lvl="1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+mn-lt"/>
                <a:cs typeface="Arial" charset="0"/>
              </a:rPr>
              <a:t>Projects greater than $500,00 (formal)</a:t>
            </a:r>
          </a:p>
          <a:p>
            <a:pPr marL="742950" lvl="1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+mn-lt"/>
                <a:cs typeface="Arial" charset="0"/>
              </a:rPr>
              <a:t>Consultant Help - </a:t>
            </a:r>
            <a:r>
              <a:rPr lang="en-US" sz="2400" dirty="0" smtClean="0">
                <a:latin typeface="+mn-lt"/>
                <a:cs typeface="Arial" charset="0"/>
              </a:rPr>
              <a:t>Design &amp; Construction Admin (Advertise)</a:t>
            </a:r>
          </a:p>
          <a:p>
            <a:pPr marL="742950" lvl="1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+mn-lt"/>
                <a:cs typeface="Arial" charset="0"/>
              </a:rPr>
              <a:t>Consultant Help - </a:t>
            </a:r>
            <a:r>
              <a:rPr lang="en-US" sz="2400" dirty="0" smtClean="0">
                <a:latin typeface="+mn-lt"/>
                <a:cs typeface="Arial" charset="0"/>
              </a:rPr>
              <a:t>Commissioning (Advertise)</a:t>
            </a:r>
          </a:p>
          <a:p>
            <a:pPr marL="742950" lvl="1" indent="-28575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+mn-lt"/>
                <a:cs typeface="Arial" charset="0"/>
              </a:rPr>
              <a:t>Consultant Help - </a:t>
            </a:r>
            <a:r>
              <a:rPr lang="en-US" sz="2400" dirty="0" smtClean="0">
                <a:latin typeface="+mn-lt"/>
                <a:cs typeface="Arial" charset="0"/>
              </a:rPr>
              <a:t>Material Testing (Open End, Advertise)</a:t>
            </a:r>
          </a:p>
          <a:p>
            <a:pPr marL="742950" lvl="1" indent="-285750">
              <a:spcBef>
                <a:spcPct val="20000"/>
              </a:spcBef>
            </a:pPr>
            <a:endParaRPr lang="en-US" sz="2000" b="1" dirty="0" smtClean="0">
              <a:cs typeface="Arial" charset="0"/>
            </a:endParaRPr>
          </a:p>
          <a:p>
            <a:pPr marL="342900" indent="-342900"/>
            <a:r>
              <a:rPr lang="en-US" b="1" dirty="0" smtClean="0"/>
              <a:t>	</a:t>
            </a:r>
          </a:p>
          <a:p>
            <a:pPr marL="342900" indent="-342900"/>
            <a:endParaRPr lang="en-US" sz="2400" b="1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View2 Bio low6x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819400"/>
            <a:ext cx="2789197" cy="1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 txBox="1">
            <a:spLocks/>
          </p:cNvSpPr>
          <p:nvPr/>
        </p:nvSpPr>
        <p:spPr bwMode="auto">
          <a:xfrm>
            <a:off x="914400" y="1600200"/>
            <a:ext cx="594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000" b="1" dirty="0">
                <a:cs typeface="Arial" charset="0"/>
              </a:rPr>
              <a:t>Appropriated </a:t>
            </a:r>
            <a:r>
              <a:rPr lang="en-US" sz="3000" b="1" dirty="0" smtClean="0">
                <a:cs typeface="Arial" charset="0"/>
              </a:rPr>
              <a:t>Projects – </a:t>
            </a:r>
            <a:r>
              <a:rPr lang="en-US" sz="3000" b="1" u="sng" dirty="0" smtClean="0">
                <a:cs typeface="Arial" charset="0"/>
              </a:rPr>
              <a:t>On hold</a:t>
            </a:r>
            <a:endParaRPr lang="en-US" sz="3000" b="1" u="sng" dirty="0">
              <a:cs typeface="Arial" charset="0"/>
            </a:endParaRP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Science Building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Burson Building </a:t>
            </a:r>
            <a:r>
              <a:rPr lang="en-US" sz="2400" dirty="0" smtClean="0">
                <a:cs typeface="Arial" charset="0"/>
              </a:rPr>
              <a:t>Modernization &amp; Expansion</a:t>
            </a:r>
            <a:endParaRPr lang="en-US" sz="2400" dirty="0">
              <a:cs typeface="Arial" charset="0"/>
            </a:endParaRP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Arts and Humanities Building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Physical Plant Complex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Student Health and Wellness Center</a:t>
            </a:r>
          </a:p>
          <a:p>
            <a:pPr marL="1200150" lvl="2" indent="-285750">
              <a:spcBef>
                <a:spcPct val="20000"/>
              </a:spcBef>
              <a:buFontTx/>
              <a:buChar char="•"/>
            </a:pPr>
            <a:r>
              <a:rPr lang="en-US" sz="2400" dirty="0">
                <a:cs typeface="Arial" charset="0"/>
              </a:rPr>
              <a:t>Student Academic </a:t>
            </a:r>
            <a:r>
              <a:rPr lang="en-US" sz="2400" dirty="0" smtClean="0">
                <a:cs typeface="Arial" charset="0"/>
              </a:rPr>
              <a:t>Success </a:t>
            </a:r>
            <a:r>
              <a:rPr lang="en-US" sz="2400" dirty="0" smtClean="0">
                <a:cs typeface="Arial" charset="0"/>
              </a:rPr>
              <a:t>&amp; Retention </a:t>
            </a:r>
            <a:r>
              <a:rPr lang="en-US" sz="2400" dirty="0" smtClean="0">
                <a:cs typeface="Arial" charset="0"/>
              </a:rPr>
              <a:t>Center</a:t>
            </a:r>
            <a:r>
              <a:rPr lang="en-US" sz="2400" b="1" dirty="0" smtClean="0">
                <a:solidFill>
                  <a:schemeClr val="bg1"/>
                </a:solidFill>
                <a:cs typeface="Arial" charset="0"/>
              </a:rPr>
              <a:t>r</a:t>
            </a:r>
            <a:endParaRPr lang="en-US" sz="2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048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Arial" charset="0"/>
              </a:rPr>
              <a:t>6 Year Capital Plan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chemeClr val="bg1"/>
                </a:solidFill>
                <a:ea typeface="+mj-ea"/>
                <a:cs typeface="Arial" charset="0"/>
              </a:rPr>
              <a:t>(AIA)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1875" y="4724400"/>
            <a:ext cx="188630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 txBox="1">
            <a:spLocks/>
          </p:cNvSpPr>
          <p:nvPr/>
        </p:nvSpPr>
        <p:spPr bwMode="auto">
          <a:xfrm>
            <a:off x="609600" y="1371600"/>
            <a:ext cx="754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000" b="1" dirty="0" smtClean="0">
                <a:cs typeface="Arial" charset="0"/>
              </a:rPr>
              <a:t>Non-Appropriated Projects </a:t>
            </a:r>
            <a:endParaRPr lang="en-US" sz="2000" b="1" dirty="0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cs typeface="Arial" charset="0"/>
              </a:rPr>
              <a:t>Cafeteria Activities Building Renovation</a:t>
            </a:r>
            <a:endParaRPr lang="en-US" sz="2400" dirty="0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cs typeface="Arial" charset="0"/>
              </a:rPr>
              <a:t>Sanford Hall Renovation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cs typeface="Arial" charset="0"/>
              </a:rPr>
              <a:t>Residence Hall Phase 13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cs typeface="Arial" charset="0"/>
              </a:rPr>
              <a:t>Football Exterior Lighting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cs typeface="Arial" charset="0"/>
              </a:rPr>
              <a:t>Martin Village Demolition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cs typeface="Arial" charset="0"/>
              </a:rPr>
              <a:t>Parking Deck K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cs typeface="Arial" charset="0"/>
              </a:rPr>
              <a:t>Hawthorn Renovation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cs typeface="Arial" charset="0"/>
              </a:rPr>
              <a:t>Moore Hall Renovation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400" dirty="0"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0" y="381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4400" b="1" dirty="0" smtClean="0">
                <a:latin typeface="+mj-lt"/>
                <a:cs typeface="Arial" charset="0"/>
              </a:rPr>
              <a:t>6 Year Capital Plan</a:t>
            </a:r>
          </a:p>
          <a:p>
            <a:pPr lvl="0" algn="ctr">
              <a:defRPr/>
            </a:pPr>
            <a:endParaRPr lang="en-US" sz="2400" b="1" dirty="0" smtClean="0">
              <a:cs typeface="Arial" charset="0"/>
            </a:endParaRPr>
          </a:p>
        </p:txBody>
      </p:sp>
      <p:pic>
        <p:nvPicPr>
          <p:cNvPr id="5" name="Picture 2" descr="https://mds.multivista.com/images/projects/14168/e/february_2_2011/originals/DSC_0002_MV_DHDLBMYXMB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321097"/>
            <a:ext cx="2940188" cy="2420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>
            <a:normAutofit fontScale="90000"/>
          </a:bodyPr>
          <a:lstStyle/>
          <a:p>
            <a:pPr lvl="0">
              <a:spcBef>
                <a:spcPts val="600"/>
              </a:spcBef>
            </a:pPr>
            <a:r>
              <a:rPr lang="en-US" sz="4000" b="1" dirty="0" smtClean="0">
                <a:latin typeface="Arial" charset="0"/>
                <a:cs typeface="Arial" charset="0"/>
              </a:rPr>
              <a:t/>
            </a:r>
            <a:br>
              <a:rPr lang="en-US" sz="4000" b="1" dirty="0" smtClean="0">
                <a:latin typeface="Arial" charset="0"/>
                <a:cs typeface="Arial" charset="0"/>
              </a:rPr>
            </a:br>
            <a:r>
              <a:rPr lang="en-US" sz="4900" b="1" dirty="0" smtClean="0">
                <a:cs typeface="Arial" charset="0"/>
              </a:rPr>
              <a:t>Repair and Renovation (R&amp;R)</a:t>
            </a:r>
            <a:br>
              <a:rPr lang="en-US" sz="4900" b="1" dirty="0" smtClean="0">
                <a:cs typeface="Arial" charset="0"/>
              </a:rPr>
            </a:br>
            <a:endParaRPr lang="en-US" sz="4900" dirty="0" smtClean="0">
              <a:cs typeface="Arial" charset="0"/>
            </a:endParaRPr>
          </a:p>
        </p:txBody>
      </p:sp>
      <p:sp>
        <p:nvSpPr>
          <p:cNvPr id="26627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371600"/>
            <a:ext cx="7696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42900" indent="-342900">
              <a:spcBef>
                <a:spcPct val="20000"/>
              </a:spcBef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cs typeface="Arial" charset="0"/>
              </a:rPr>
              <a:t>R&amp;R projects are intended to repair, modernize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cs typeface="Arial" charset="0"/>
              </a:rPr>
              <a:t>and/or replace existing infrastructure, buildings,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b="1" dirty="0" smtClean="0">
                <a:cs typeface="Arial" charset="0"/>
              </a:rPr>
              <a:t>and systems. 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i="1" dirty="0" smtClean="0">
                <a:cs typeface="Arial" charset="0"/>
              </a:rPr>
              <a:t>The Campus Infrastructure Development (CID) Capital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 dirty="0" smtClean="0">
                <a:cs typeface="Arial" charset="0"/>
              </a:rPr>
              <a:t>	 Project will largely include R&amp;R items normally covered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 dirty="0" smtClean="0">
                <a:cs typeface="Arial" charset="0"/>
              </a:rPr>
              <a:t>	 by R&amp;R appropriations.</a:t>
            </a:r>
          </a:p>
          <a:p>
            <a:pPr marL="342900" indent="-342900">
              <a:spcBef>
                <a:spcPct val="20000"/>
              </a:spcBef>
            </a:pPr>
            <a:endParaRPr lang="en-US" sz="2400" b="1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 dirty="0" smtClean="0">
              <a:solidFill>
                <a:schemeClr val="bg1"/>
              </a:solidFill>
              <a:cs typeface="Arial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000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614233"/>
            <a:ext cx="29591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b="1" dirty="0" smtClean="0">
                <a:cs typeface="Arial" charset="0"/>
              </a:rPr>
              <a:t>Design &amp; Construction </a:t>
            </a:r>
            <a:br>
              <a:rPr lang="en-US" b="1" dirty="0" smtClean="0">
                <a:cs typeface="Arial" charset="0"/>
              </a:rPr>
            </a:br>
            <a:r>
              <a:rPr lang="en-US" b="1" dirty="0" smtClean="0">
                <a:cs typeface="Arial" charset="0"/>
              </a:rPr>
              <a:t>Guidelines</a:t>
            </a:r>
          </a:p>
        </p:txBody>
      </p:sp>
      <p:sp>
        <p:nvSpPr>
          <p:cNvPr id="26627" name="Content Placeholder 2"/>
          <p:cNvSpPr txBox="1">
            <a:spLocks/>
          </p:cNvSpPr>
          <p:nvPr/>
        </p:nvSpPr>
        <p:spPr bwMode="auto">
          <a:xfrm>
            <a:off x="6096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Consultants, contractors, and University staff are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subject  to the Facilities Management Design and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Construction Manual for the design, construction,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/>
              <a:t>and renovation of University-owned facilities.  </a:t>
            </a:r>
            <a:endParaRPr lang="en-US" sz="2400" dirty="0" smtClean="0"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dirty="0" smtClean="0"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The Design and Construction Manual follows the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Master Spec organization and is posted on the FM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400" dirty="0" smtClean="0">
                <a:cs typeface="Arial" charset="0"/>
              </a:rPr>
              <a:t>website at </a:t>
            </a:r>
            <a:r>
              <a:rPr lang="en-US" sz="2400" i="1" u="sng" dirty="0" smtClean="0">
                <a:cs typeface="Arial" charset="0"/>
                <a:hlinkClick r:id="rId2"/>
              </a:rPr>
              <a:t>http://</a:t>
            </a:r>
            <a:r>
              <a:rPr lang="en-US" sz="2400" i="1" u="sng" dirty="0" smtClean="0">
                <a:cs typeface="Arial" charset="0"/>
                <a:hlinkClick r:id="rId2"/>
              </a:rPr>
              <a:t>facilities.uncc.edu</a:t>
            </a:r>
            <a:endParaRPr lang="en-US" sz="2400" i="1" u="sng" dirty="0" smtClean="0">
              <a:cs typeface="Arial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2400" i="1" dirty="0" smtClean="0">
              <a:cs typeface="Arial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5181600"/>
            <a:ext cx="3733800" cy="1590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10739</TotalTime>
  <Words>855</Words>
  <Application>Microsoft Office PowerPoint</Application>
  <PresentationFormat>On-screen Show (4:3)</PresentationFormat>
  <Paragraphs>202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Architectural &amp; Engineering Designer Symposium</vt:lpstr>
      <vt:lpstr>Agenda</vt:lpstr>
      <vt:lpstr>Welcome</vt:lpstr>
      <vt:lpstr>The Teams &amp; Duties</vt:lpstr>
      <vt:lpstr>Team &amp; Duties</vt:lpstr>
      <vt:lpstr>PowerPoint Presentation</vt:lpstr>
      <vt:lpstr>PowerPoint Presentation</vt:lpstr>
      <vt:lpstr> Repair and Renovation (R&amp;R) </vt:lpstr>
      <vt:lpstr>Design &amp; Construction  Guidelines</vt:lpstr>
      <vt:lpstr>Completed Capital Projects</vt:lpstr>
      <vt:lpstr>Capital Projects Started 2011</vt:lpstr>
      <vt:lpstr>Capital Projects Started in 2011 (Continued)</vt:lpstr>
      <vt:lpstr>Capital Projects Started in 2011 (Continued)</vt:lpstr>
      <vt:lpstr>Design Selection Process</vt:lpstr>
      <vt:lpstr>Design Selection Process</vt:lpstr>
      <vt:lpstr>Design Selection Process  </vt:lpstr>
      <vt:lpstr>Open-end Selection Schedule </vt:lpstr>
      <vt:lpstr>Open-end Selection Process</vt:lpstr>
      <vt:lpstr>Website Information </vt:lpstr>
    </vt:vector>
  </TitlesOfParts>
  <Company>UNC Charlotte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cgilbert</dc:creator>
  <cp:lastModifiedBy>Laura (Joyce) Clay</cp:lastModifiedBy>
  <cp:revision>325</cp:revision>
  <dcterms:created xsi:type="dcterms:W3CDTF">2011-02-21T18:28:59Z</dcterms:created>
  <dcterms:modified xsi:type="dcterms:W3CDTF">2012-02-13T19:23:14Z</dcterms:modified>
</cp:coreProperties>
</file>