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311" r:id="rId5"/>
    <p:sldId id="275" r:id="rId6"/>
    <p:sldId id="310" r:id="rId7"/>
    <p:sldId id="292" r:id="rId8"/>
    <p:sldId id="302" r:id="rId9"/>
    <p:sldId id="312" r:id="rId10"/>
    <p:sldId id="308" r:id="rId11"/>
    <p:sldId id="309" r:id="rId12"/>
  </p:sldIdLst>
  <p:sldSz cx="9144000" cy="6858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E9B68-90C3-4004-8153-7B8EF72B379F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DEE-ABE6-45DE-B60A-18085E97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03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E9B68-90C3-4004-8153-7B8EF72B379F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DEE-ABE6-45DE-B60A-18085E97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937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E9B68-90C3-4004-8153-7B8EF72B379F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DEE-ABE6-45DE-B60A-18085E97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936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E9B68-90C3-4004-8153-7B8EF72B379F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DEE-ABE6-45DE-B60A-18085E97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048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E9B68-90C3-4004-8153-7B8EF72B379F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DEE-ABE6-45DE-B60A-18085E97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93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E9B68-90C3-4004-8153-7B8EF72B379F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DEE-ABE6-45DE-B60A-18085E97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745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E9B68-90C3-4004-8153-7B8EF72B379F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DEE-ABE6-45DE-B60A-18085E97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195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E9B68-90C3-4004-8153-7B8EF72B379F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DEE-ABE6-45DE-B60A-18085E97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231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E9B68-90C3-4004-8153-7B8EF72B379F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DEE-ABE6-45DE-B60A-18085E97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075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E9B68-90C3-4004-8153-7B8EF72B379F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DEE-ABE6-45DE-B60A-18085E97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908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E9B68-90C3-4004-8153-7B8EF72B379F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DEE-ABE6-45DE-B60A-18085E97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11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E9B68-90C3-4004-8153-7B8EF72B379F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75DEE-ABE6-45DE-B60A-18085E97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26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dschauble@uncc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UNC Charlotte</a:t>
            </a:r>
            <a:br>
              <a:rPr lang="en-US" b="1" dirty="0" smtClean="0"/>
            </a:br>
            <a:r>
              <a:rPr lang="en-US" b="1" dirty="0" smtClean="0"/>
              <a:t>INTERCOLLEGIATE SWIM TEAM PROJECT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/>
          <a:p>
            <a:r>
              <a:rPr lang="en-US" b="1" u="sng" dirty="0">
                <a:solidFill>
                  <a:schemeClr val="tx1"/>
                </a:solidFill>
              </a:rPr>
              <a:t>Pre-Submittal Conference</a:t>
            </a:r>
          </a:p>
          <a:p>
            <a:r>
              <a:rPr lang="en-US" b="1" u="sng" dirty="0" smtClean="0">
                <a:solidFill>
                  <a:schemeClr val="tx1"/>
                </a:solidFill>
              </a:rPr>
              <a:t>June 18, 2018, 10:00 </a:t>
            </a:r>
            <a:r>
              <a:rPr lang="en-US" b="1" u="sng" dirty="0">
                <a:solidFill>
                  <a:schemeClr val="tx1"/>
                </a:solidFill>
              </a:rPr>
              <a:t>A</a:t>
            </a:r>
            <a:r>
              <a:rPr lang="en-US" b="1" u="sng" dirty="0" smtClean="0">
                <a:solidFill>
                  <a:schemeClr val="tx1"/>
                </a:solidFill>
              </a:rPr>
              <a:t>M </a:t>
            </a:r>
            <a:endParaRPr lang="en-US" b="1" u="sng" dirty="0" smtClean="0">
              <a:solidFill>
                <a:schemeClr val="tx1"/>
              </a:solidFill>
            </a:endParaRPr>
          </a:p>
          <a:p>
            <a:r>
              <a:rPr lang="en-US" b="1" u="sng" dirty="0" smtClean="0">
                <a:solidFill>
                  <a:schemeClr val="tx1"/>
                </a:solidFill>
              </a:rPr>
              <a:t>Cone </a:t>
            </a:r>
            <a:r>
              <a:rPr lang="en-US" b="1" u="sng" dirty="0">
                <a:solidFill>
                  <a:schemeClr val="tx1"/>
                </a:solidFill>
              </a:rPr>
              <a:t>Center </a:t>
            </a:r>
            <a:r>
              <a:rPr lang="en-US" b="1" u="sng" dirty="0" smtClean="0">
                <a:solidFill>
                  <a:schemeClr val="tx1"/>
                </a:solidFill>
              </a:rPr>
              <a:t>- Room </a:t>
            </a:r>
            <a:r>
              <a:rPr lang="en-US" b="1" u="sng" dirty="0" smtClean="0">
                <a:solidFill>
                  <a:schemeClr val="tx1"/>
                </a:solidFill>
              </a:rPr>
              <a:t>210A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1559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89560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sz="6000" b="1" dirty="0" smtClean="0"/>
              <a:t>QUESTIONS ?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13998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38" t="34839" r="31251" b="19919"/>
          <a:stretch/>
        </p:blipFill>
        <p:spPr>
          <a:xfrm>
            <a:off x="228600" y="-19396"/>
            <a:ext cx="8610600" cy="68580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1219200" y="3409604"/>
            <a:ext cx="1447800" cy="8323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352800" y="3467100"/>
            <a:ext cx="990600" cy="1447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72400" y="5867400"/>
            <a:ext cx="1334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Map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209800" y="3962400"/>
            <a:ext cx="1447800" cy="72973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40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Meeting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1676399"/>
            <a:ext cx="3810000" cy="1447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Schedule</a:t>
            </a:r>
          </a:p>
          <a:p>
            <a:r>
              <a:rPr lang="en-US" sz="2400" dirty="0" smtClean="0"/>
              <a:t>Submittal Format</a:t>
            </a:r>
          </a:p>
          <a:p>
            <a:r>
              <a:rPr lang="en-US" sz="2400" dirty="0" smtClean="0"/>
              <a:t>Selection Criteria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81600" y="3657600"/>
            <a:ext cx="3810000" cy="2743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Budget</a:t>
            </a:r>
          </a:p>
          <a:p>
            <a:r>
              <a:rPr lang="en-US" sz="2400" dirty="0" smtClean="0"/>
              <a:t>Project </a:t>
            </a:r>
            <a:r>
              <a:rPr lang="en-US" sz="2400" dirty="0" smtClean="0"/>
              <a:t>Size</a:t>
            </a:r>
            <a:endParaRPr lang="en-US" sz="2400" dirty="0" smtClean="0"/>
          </a:p>
          <a:p>
            <a:r>
              <a:rPr lang="en-US" sz="2400" dirty="0" smtClean="0"/>
              <a:t>Program</a:t>
            </a:r>
            <a:endParaRPr lang="en-US" sz="2400" dirty="0" smtClean="0"/>
          </a:p>
          <a:p>
            <a:r>
              <a:rPr lang="en-US" sz="2400" dirty="0" smtClean="0"/>
              <a:t>Project Location</a:t>
            </a:r>
            <a:endParaRPr lang="en-US" sz="2400" dirty="0" smtClean="0"/>
          </a:p>
          <a:p>
            <a:r>
              <a:rPr lang="en-US" sz="2400" dirty="0" smtClean="0"/>
              <a:t>Designer Questions</a:t>
            </a:r>
            <a:endParaRPr lang="en-US" sz="2400" dirty="0"/>
          </a:p>
          <a:p>
            <a:r>
              <a:rPr lang="en-US" sz="2400" dirty="0" smtClean="0"/>
              <a:t>Optional Site Visit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034185" y="1142999"/>
            <a:ext cx="3810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u="sng" dirty="0" smtClean="0"/>
              <a:t>PART II - Submittal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876800" y="3124200"/>
            <a:ext cx="3810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u="sng" dirty="0" smtClean="0"/>
              <a:t>PART III - Project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76612" y="1676399"/>
            <a:ext cx="4833538" cy="41910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Welcome</a:t>
            </a:r>
          </a:p>
          <a:p>
            <a:r>
              <a:rPr lang="en-US" sz="2400" dirty="0" smtClean="0"/>
              <a:t>Introductions</a:t>
            </a:r>
          </a:p>
          <a:p>
            <a:r>
              <a:rPr lang="en-US" sz="2400" b="1" dirty="0" smtClean="0"/>
              <a:t>Questions</a:t>
            </a:r>
            <a:r>
              <a:rPr lang="en-US" sz="2400" dirty="0"/>
              <a:t>:</a:t>
            </a:r>
            <a:br>
              <a:rPr lang="en-US" sz="2400" dirty="0"/>
            </a:br>
            <a:r>
              <a:rPr lang="en-US" sz="2400" u="sng" dirty="0" smtClean="0">
                <a:solidFill>
                  <a:srgbClr val="0000FF"/>
                </a:solidFill>
                <a:hlinkClick r:id="rId2"/>
              </a:rPr>
              <a:t>dschauble@uncc.edu</a:t>
            </a:r>
            <a:endParaRPr lang="en-US" sz="2400" u="sng" dirty="0" smtClean="0">
              <a:solidFill>
                <a:srgbClr val="0000FF"/>
              </a:solidFill>
            </a:endParaRPr>
          </a:p>
          <a:p>
            <a:r>
              <a:rPr lang="en-US" sz="2400" b="1" dirty="0" smtClean="0"/>
              <a:t>Updates:</a:t>
            </a:r>
            <a:br>
              <a:rPr lang="en-US" sz="2400" b="1" dirty="0" smtClean="0"/>
            </a:br>
            <a:r>
              <a:rPr lang="en-US" sz="2400" u="sng" dirty="0" smtClean="0">
                <a:solidFill>
                  <a:srgbClr val="0000FF"/>
                </a:solidFill>
              </a:rPr>
              <a:t>facilities.uncc.edu/advertisements</a:t>
            </a:r>
          </a:p>
          <a:p>
            <a:r>
              <a:rPr lang="en-US" sz="2400" dirty="0" smtClean="0"/>
              <a:t>Last date to submit questions June 20.  A final addendum will be posted no later than June 21.</a:t>
            </a:r>
            <a:endParaRPr lang="en-US" sz="2400" dirty="0"/>
          </a:p>
          <a:p>
            <a:r>
              <a:rPr lang="en-US" sz="2400" dirty="0" smtClean="0"/>
              <a:t>HUB and Small Business Enterprise</a:t>
            </a:r>
            <a:r>
              <a:rPr lang="en-US" sz="2400" dirty="0"/>
              <a:t> </a:t>
            </a:r>
            <a:r>
              <a:rPr lang="en-US" sz="2400" dirty="0" smtClean="0"/>
              <a:t>are not considerations for designer selection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-152400" y="1150834"/>
            <a:ext cx="3810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u="sng" dirty="0" smtClean="0"/>
              <a:t>PART I - General</a:t>
            </a:r>
          </a:p>
        </p:txBody>
      </p:sp>
    </p:spTree>
    <p:extLst>
      <p:ext uri="{BB962C8B-B14F-4D97-AF65-F5344CB8AC3E}">
        <p14:creationId xmlns:p14="http://schemas.microsoft.com/office/powerpoint/2010/main" val="218049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b="1" dirty="0" smtClean="0"/>
              <a:t>Submittal</a:t>
            </a:r>
          </a:p>
          <a:p>
            <a:pPr marL="0" indent="0">
              <a:buNone/>
            </a:pPr>
            <a:r>
              <a:rPr lang="en-US" b="1" u="sng" dirty="0" smtClean="0"/>
              <a:t>Submittal Schedule</a:t>
            </a:r>
            <a:endParaRPr lang="en-US" dirty="0"/>
          </a:p>
          <a:p>
            <a:pPr lvl="0"/>
            <a:r>
              <a:rPr lang="en-US" dirty="0"/>
              <a:t>Proposal Due Date </a:t>
            </a:r>
            <a:r>
              <a:rPr lang="en-US" dirty="0" smtClean="0"/>
              <a:t>June 28 at </a:t>
            </a:r>
            <a:r>
              <a:rPr lang="en-US" b="1" u="sng" dirty="0" smtClean="0"/>
              <a:t>2:00 PM</a:t>
            </a:r>
            <a:endParaRPr lang="en-US" b="1" u="sng" dirty="0"/>
          </a:p>
          <a:p>
            <a:pPr lvl="0"/>
            <a:r>
              <a:rPr lang="en-US" dirty="0" smtClean="0"/>
              <a:t>Shortlisting to be completed in mid-July</a:t>
            </a:r>
          </a:p>
          <a:p>
            <a:pPr lvl="0"/>
            <a:r>
              <a:rPr lang="en-US" dirty="0" smtClean="0"/>
              <a:t>Interviews for selected firms will be </a:t>
            </a:r>
            <a:r>
              <a:rPr lang="en-US" dirty="0"/>
              <a:t>i</a:t>
            </a:r>
            <a:r>
              <a:rPr lang="en-US" dirty="0" smtClean="0"/>
              <a:t>n late July, 2018</a:t>
            </a:r>
          </a:p>
          <a:p>
            <a:pPr lvl="0"/>
            <a:r>
              <a:rPr lang="en-US" dirty="0" smtClean="0"/>
              <a:t>Projected </a:t>
            </a:r>
            <a:r>
              <a:rPr lang="en-US" dirty="0"/>
              <a:t>Notice to Proceed </a:t>
            </a:r>
            <a:r>
              <a:rPr lang="en-US" dirty="0" smtClean="0"/>
              <a:t>Date August 9, 2018</a:t>
            </a:r>
            <a:endParaRPr lang="en-US" dirty="0"/>
          </a:p>
          <a:p>
            <a:pPr lvl="0"/>
            <a:r>
              <a:rPr lang="en-US" dirty="0" smtClean="0"/>
              <a:t>Projecting AP completion in September 28, 2018</a:t>
            </a:r>
          </a:p>
          <a:p>
            <a:r>
              <a:rPr lang="en-US" dirty="0" smtClean="0"/>
              <a:t>Note: This is an Advance Planning Submittal with option to retain firm for full design services.</a:t>
            </a:r>
            <a:endParaRPr lang="en-US" dirty="0"/>
          </a:p>
          <a:p>
            <a:pPr lvl="0"/>
            <a:endParaRPr lang="en-US" dirty="0" smtClean="0"/>
          </a:p>
          <a:p>
            <a:pPr marL="0" lvl="0" indent="0">
              <a:buNone/>
            </a:pPr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54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 smtClean="0"/>
              <a:t>Submittal</a:t>
            </a:r>
            <a:endParaRPr lang="en-US" b="1" u="sng" dirty="0"/>
          </a:p>
          <a:p>
            <a:pPr marL="0" indent="0">
              <a:buNone/>
            </a:pPr>
            <a:r>
              <a:rPr lang="en-US" b="1" u="sng" dirty="0" smtClean="0"/>
              <a:t>Submittal Format</a:t>
            </a:r>
          </a:p>
          <a:p>
            <a:endParaRPr lang="en-US" b="1" u="sng" dirty="0" smtClean="0"/>
          </a:p>
          <a:p>
            <a:pPr lvl="0"/>
            <a:r>
              <a:rPr lang="en-US" dirty="0" smtClean="0"/>
              <a:t>No larger than 12 ½” in height x 9 ½” in width</a:t>
            </a:r>
          </a:p>
          <a:p>
            <a:pPr lvl="0"/>
            <a:r>
              <a:rPr lang="en-US" dirty="0" smtClean="0"/>
              <a:t>Provide </a:t>
            </a:r>
            <a:r>
              <a:rPr lang="en-US" dirty="0"/>
              <a:t>5 printed copies &amp; 1 digital copy</a:t>
            </a:r>
          </a:p>
          <a:p>
            <a:pPr lvl="0"/>
            <a:r>
              <a:rPr lang="en-US" dirty="0"/>
              <a:t>4</a:t>
            </a:r>
            <a:r>
              <a:rPr lang="en-US" dirty="0" smtClean="0"/>
              <a:t>0 page limit (20 double sided)</a:t>
            </a:r>
            <a:endParaRPr lang="en-US" b="1" u="sng" dirty="0"/>
          </a:p>
          <a:p>
            <a:pPr lvl="0"/>
            <a:r>
              <a:rPr lang="en-US" dirty="0" smtClean="0"/>
              <a:t>Page limit incudes all printed pages, but not covers, tabs, clear covers, blank pages, cardstock backs, etc.</a:t>
            </a:r>
          </a:p>
          <a:p>
            <a:pPr lvl="0"/>
            <a:r>
              <a:rPr lang="en-US" dirty="0" smtClean="0"/>
              <a:t>Page count will be derived from digital copy, so omit all blank pages from the digital version</a:t>
            </a:r>
          </a:p>
          <a:p>
            <a:pPr marL="457200" lvl="1" indent="0">
              <a:buNone/>
            </a:pPr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30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 smtClean="0"/>
              <a:t>Submittal Organization</a:t>
            </a:r>
          </a:p>
          <a:p>
            <a:endParaRPr lang="en-US" b="1" u="sng" dirty="0" smtClean="0"/>
          </a:p>
          <a:p>
            <a:pPr lvl="0"/>
            <a:r>
              <a:rPr lang="en-US" dirty="0" smtClean="0"/>
              <a:t>Provide Information in the following Order: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 smtClean="0"/>
              <a:t>Required Submittal Cover Sheet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 smtClean="0"/>
              <a:t>Designer’s Supplemental Information Form (or Designer’s Staffing Information Form)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/>
              <a:t>Cover letter (optional</a:t>
            </a:r>
            <a:r>
              <a:rPr lang="en-US" dirty="0" smtClean="0"/>
              <a:t>)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 smtClean="0"/>
              <a:t>SF330 Part I &amp; II (Make sure to fully complete and submit both parts!)</a:t>
            </a:r>
          </a:p>
          <a:p>
            <a:pPr marL="1828800" lvl="3" indent="-514350"/>
            <a:r>
              <a:rPr lang="en-US" b="1" dirty="0" smtClean="0"/>
              <a:t>Note: please list square foot cost for projects shown in bold print!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 smtClean="0"/>
              <a:t>Supplemental Information organized into 10 categories with subheadings matching the 10 Designer Selection Criteria</a:t>
            </a:r>
          </a:p>
          <a:p>
            <a:pPr marL="457200" lvl="1" indent="0">
              <a:buNone/>
            </a:pPr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31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/>
              <a:t>Submittals must clearly provide information for each category below utilizing the numbering system and categories for the submittal subtitles.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(1)	Specialized or appropriate expertise in this type of </a:t>
            </a:r>
            <a:r>
              <a:rPr lang="en-US" dirty="0" smtClean="0"/>
              <a:t>project.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(2)  	Past performance on similar projects, </a:t>
            </a:r>
            <a:r>
              <a:rPr lang="en-US" dirty="0" smtClean="0"/>
              <a:t>athletic locker room projects, etc.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(3) 	Adequate staff and proposed design or consultant team for the project.</a:t>
            </a:r>
          </a:p>
          <a:p>
            <a:pPr marL="0" indent="0">
              <a:buNone/>
            </a:pPr>
            <a:r>
              <a:rPr lang="en-US" dirty="0"/>
              <a:t>(4) 	Current workload and State projects awarded.</a:t>
            </a:r>
          </a:p>
          <a:p>
            <a:pPr marL="0" indent="0">
              <a:buNone/>
            </a:pPr>
            <a:r>
              <a:rPr lang="en-US" dirty="0"/>
              <a:t>(5) 	Proposed design approach for the project including design team and </a:t>
            </a:r>
            <a:r>
              <a:rPr lang="en-US" dirty="0" smtClean="0"/>
              <a:t>	consultants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(6)  	Recent experience with project costs and schedules.</a:t>
            </a:r>
          </a:p>
          <a:p>
            <a:pPr marL="0" indent="0">
              <a:buNone/>
            </a:pPr>
            <a:r>
              <a:rPr lang="en-US" dirty="0"/>
              <a:t>(7)  	Construction administration capabilities.</a:t>
            </a:r>
          </a:p>
          <a:p>
            <a:pPr marL="0" indent="0">
              <a:buNone/>
            </a:pPr>
            <a:r>
              <a:rPr lang="en-US" dirty="0"/>
              <a:t>(8)  	Proximity to and familiarity with the area where project is located.</a:t>
            </a:r>
          </a:p>
          <a:p>
            <a:pPr marL="0" indent="0">
              <a:buNone/>
            </a:pPr>
            <a:r>
              <a:rPr lang="en-US" dirty="0"/>
              <a:t>(9)  	Record of successfully completed projects without major legal or technical </a:t>
            </a:r>
            <a:r>
              <a:rPr lang="en-US" dirty="0" smtClean="0"/>
              <a:t>	problems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(10) 	Other factors that may be appropriate for the project</a:t>
            </a:r>
            <a:r>
              <a:rPr lang="en-US" dirty="0" smtClean="0"/>
              <a:t>. For example 	experience with renovations within occupied buildings.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572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u="sng" dirty="0" smtClean="0"/>
              <a:t>Selection Criteria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7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48200" y="1752600"/>
            <a:ext cx="556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LESS IS MORE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22664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Project </a:t>
            </a:r>
            <a:r>
              <a:rPr lang="en-US" b="1" dirty="0" smtClean="0"/>
              <a:t>Overview</a:t>
            </a:r>
            <a:endParaRPr lang="en-US" b="1" dirty="0"/>
          </a:p>
          <a:p>
            <a:pPr marL="0" indent="0">
              <a:buNone/>
            </a:pPr>
            <a:r>
              <a:rPr lang="en-US" b="1" u="sng" dirty="0" smtClean="0"/>
              <a:t>Project </a:t>
            </a:r>
            <a:r>
              <a:rPr lang="en-US" b="1" u="sng" dirty="0"/>
              <a:t>Budget</a:t>
            </a:r>
            <a:endParaRPr lang="en-US" dirty="0"/>
          </a:p>
          <a:p>
            <a:pPr lvl="0"/>
            <a:r>
              <a:rPr lang="en-US" dirty="0" smtClean="0"/>
              <a:t>Total Project - $3M incl. soft cost</a:t>
            </a:r>
          </a:p>
          <a:p>
            <a:pPr lvl="0"/>
            <a:r>
              <a:rPr lang="en-US" dirty="0" smtClean="0"/>
              <a:t>Construction Cost - </a:t>
            </a:r>
            <a:r>
              <a:rPr lang="en-US" dirty="0" smtClean="0"/>
              <a:t>$2,300,000</a:t>
            </a:r>
            <a:endParaRPr lang="en-US" dirty="0"/>
          </a:p>
          <a:p>
            <a:pPr marL="0" indent="0">
              <a:buNone/>
            </a:pPr>
            <a:r>
              <a:rPr lang="en-US" b="1" u="sng" dirty="0"/>
              <a:t>Project </a:t>
            </a:r>
            <a:r>
              <a:rPr lang="en-US" b="1" u="sng" dirty="0" smtClean="0"/>
              <a:t>Size</a:t>
            </a:r>
            <a:endParaRPr lang="en-US" dirty="0"/>
          </a:p>
          <a:p>
            <a:pPr lvl="0"/>
            <a:r>
              <a:rPr lang="en-US" dirty="0" smtClean="0"/>
              <a:t>3,000 </a:t>
            </a:r>
            <a:r>
              <a:rPr lang="en-US" dirty="0" smtClean="0"/>
              <a:t>GSF</a:t>
            </a:r>
          </a:p>
          <a:p>
            <a:pPr marL="0" indent="0">
              <a:buNone/>
            </a:pPr>
            <a:r>
              <a:rPr lang="en-US" b="1" u="sng" dirty="0"/>
              <a:t>Project </a:t>
            </a:r>
            <a:r>
              <a:rPr lang="en-US" b="1" u="sng" dirty="0" smtClean="0"/>
              <a:t>Schedule</a:t>
            </a:r>
            <a:endParaRPr lang="en-US" dirty="0"/>
          </a:p>
          <a:p>
            <a:pPr lvl="0"/>
            <a:r>
              <a:rPr lang="en-US" dirty="0" smtClean="0"/>
              <a:t>Advance Planning – Complete by Sept. 30, 18</a:t>
            </a:r>
          </a:p>
          <a:p>
            <a:pPr lvl="0"/>
            <a:r>
              <a:rPr lang="en-US" dirty="0" smtClean="0"/>
              <a:t>CDS – Complete by June 2019</a:t>
            </a:r>
          </a:p>
          <a:p>
            <a:pPr lvl="0"/>
            <a:r>
              <a:rPr lang="en-US" dirty="0" smtClean="0"/>
              <a:t>Construction – January </a:t>
            </a:r>
            <a:r>
              <a:rPr lang="en-US" smtClean="0"/>
              <a:t>2020 – January 2021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marL="0" lvl="0" indent="0">
              <a:buNone/>
            </a:pPr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49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500" b="1" u="sng" dirty="0" smtClean="0"/>
              <a:t>General Project Information</a:t>
            </a:r>
            <a:endParaRPr lang="en-US" sz="3500" dirty="0"/>
          </a:p>
          <a:p>
            <a:pPr lvl="0"/>
            <a:r>
              <a:rPr lang="en-US" sz="3000" dirty="0" smtClean="0"/>
              <a:t>The University needs as home base for a Women’s Intercollegiate Swim Team</a:t>
            </a:r>
          </a:p>
          <a:p>
            <a:r>
              <a:rPr lang="en-US" b="1" dirty="0" smtClean="0"/>
              <a:t>renovation </a:t>
            </a:r>
            <a:r>
              <a:rPr lang="en-US" dirty="0"/>
              <a:t>of </a:t>
            </a:r>
            <a:r>
              <a:rPr lang="en-US" b="1" dirty="0"/>
              <a:t>3,000 </a:t>
            </a:r>
            <a:r>
              <a:rPr lang="en-US" dirty="0"/>
              <a:t>(est.) gross square feet </a:t>
            </a:r>
            <a:r>
              <a:rPr lang="en-US" b="1" dirty="0"/>
              <a:t>of existing group fitness space within the Belk Gym Building </a:t>
            </a:r>
            <a:endParaRPr lang="en-US" b="1" dirty="0" smtClean="0"/>
          </a:p>
          <a:p>
            <a:r>
              <a:rPr lang="en-US" b="1" dirty="0" smtClean="0"/>
              <a:t>Program</a:t>
            </a:r>
            <a:r>
              <a:rPr lang="en-US" dirty="0"/>
              <a:t> </a:t>
            </a:r>
            <a:endParaRPr lang="en-US" dirty="0" smtClean="0"/>
          </a:p>
          <a:p>
            <a:pPr lvl="1"/>
            <a:r>
              <a:rPr lang="en-US" b="1" dirty="0" smtClean="0"/>
              <a:t>Swim </a:t>
            </a:r>
            <a:r>
              <a:rPr lang="en-US" b="1" dirty="0"/>
              <a:t>Team Meeting Room 	780 NASF		</a:t>
            </a:r>
            <a:endParaRPr lang="en-US" b="1" dirty="0" smtClean="0"/>
          </a:p>
          <a:p>
            <a:pPr lvl="1"/>
            <a:r>
              <a:rPr lang="en-US" b="1" dirty="0" smtClean="0"/>
              <a:t>Team </a:t>
            </a:r>
            <a:r>
              <a:rPr lang="en-US" b="1" dirty="0"/>
              <a:t>Locker Room </a:t>
            </a:r>
            <a:r>
              <a:rPr lang="en-US" b="1" dirty="0" smtClean="0"/>
              <a:t>	</a:t>
            </a:r>
            <a:r>
              <a:rPr lang="en-US" b="1" dirty="0"/>
              <a:t>	830 </a:t>
            </a:r>
            <a:r>
              <a:rPr lang="en-US" b="1" dirty="0" smtClean="0"/>
              <a:t>NASF</a:t>
            </a:r>
            <a:endParaRPr lang="en-US" dirty="0"/>
          </a:p>
          <a:p>
            <a:pPr lvl="1"/>
            <a:r>
              <a:rPr lang="en-US" b="1" dirty="0" smtClean="0"/>
              <a:t>Team </a:t>
            </a:r>
            <a:r>
              <a:rPr lang="en-US" b="1" dirty="0"/>
              <a:t>Training Room	</a:t>
            </a:r>
            <a:r>
              <a:rPr lang="en-US" b="1" dirty="0" smtClean="0"/>
              <a:t>	445 NASF</a:t>
            </a:r>
            <a:endParaRPr lang="en-US" dirty="0"/>
          </a:p>
          <a:p>
            <a:pPr lvl="1"/>
            <a:r>
              <a:rPr lang="en-US" b="1" dirty="0" smtClean="0"/>
              <a:t>Three </a:t>
            </a:r>
            <a:r>
              <a:rPr lang="en-US" b="1" dirty="0"/>
              <a:t>Offices 	</a:t>
            </a:r>
            <a:r>
              <a:rPr lang="en-US" b="1" dirty="0" smtClean="0"/>
              <a:t>		375 NASF</a:t>
            </a:r>
            <a:endParaRPr lang="en-US" dirty="0"/>
          </a:p>
          <a:p>
            <a:pPr lvl="1"/>
            <a:r>
              <a:rPr lang="en-US" b="1" dirty="0" smtClean="0"/>
              <a:t>Corridor Space		as needed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68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23279</TotalTime>
  <Words>369</Words>
  <Application>Microsoft Office PowerPoint</Application>
  <PresentationFormat>On-screen Show (4:3)</PresentationFormat>
  <Paragraphs>94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UNC Charlotte INTERCOLLEGIATE SWIM TEAM PROJECT  </vt:lpstr>
      <vt:lpstr>Meeting 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RESIDENCE HALL PHASE XV</dc:title>
  <dc:creator>Schauble, Donia Denise</dc:creator>
  <cp:lastModifiedBy>test</cp:lastModifiedBy>
  <cp:revision>99</cp:revision>
  <cp:lastPrinted>2014-07-14T19:21:56Z</cp:lastPrinted>
  <dcterms:created xsi:type="dcterms:W3CDTF">2014-01-22T21:14:52Z</dcterms:created>
  <dcterms:modified xsi:type="dcterms:W3CDTF">2018-06-18T13:37:36Z</dcterms:modified>
</cp:coreProperties>
</file>