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</p:sldMasterIdLst>
  <p:notesMasterIdLst>
    <p:notesMasterId r:id="rId34"/>
  </p:notesMasterIdLst>
  <p:sldIdLst>
    <p:sldId id="257" r:id="rId5"/>
    <p:sldId id="258" r:id="rId6"/>
    <p:sldId id="260" r:id="rId7"/>
    <p:sldId id="294" r:id="rId8"/>
    <p:sldId id="299" r:id="rId9"/>
    <p:sldId id="300" r:id="rId10"/>
    <p:sldId id="271" r:id="rId11"/>
    <p:sldId id="293" r:id="rId12"/>
    <p:sldId id="296" r:id="rId13"/>
    <p:sldId id="261" r:id="rId14"/>
    <p:sldId id="262" r:id="rId15"/>
    <p:sldId id="264" r:id="rId16"/>
    <p:sldId id="265" r:id="rId17"/>
    <p:sldId id="266" r:id="rId18"/>
    <p:sldId id="268" r:id="rId19"/>
    <p:sldId id="267" r:id="rId20"/>
    <p:sldId id="295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6" r:id="rId30"/>
    <p:sldId id="287" r:id="rId31"/>
    <p:sldId id="274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DiGangi" initials="TD" lastIdx="18" clrIdx="0">
    <p:extLst>
      <p:ext uri="{19B8F6BF-5375-455C-9EA6-DF929625EA0E}">
        <p15:presenceInfo xmlns:p15="http://schemas.microsoft.com/office/powerpoint/2012/main" userId="S-1-5-21-1659004503-1060284298-854245398-9515" providerId="AD"/>
      </p:ext>
    </p:extLst>
  </p:cmAuthor>
  <p:cmAuthor id="2" name="Laura Albright" initials="LA" lastIdx="4" clrIdx="1">
    <p:extLst>
      <p:ext uri="{19B8F6BF-5375-455C-9EA6-DF929625EA0E}">
        <p15:presenceInfo xmlns:p15="http://schemas.microsoft.com/office/powerpoint/2012/main" userId="Laura Albrigh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3033"/>
    <a:srgbClr val="75808F"/>
    <a:srgbClr val="C3161D"/>
    <a:srgbClr val="C81720"/>
    <a:srgbClr val="CB1720"/>
    <a:srgbClr val="E6222B"/>
    <a:srgbClr val="374146"/>
    <a:srgbClr val="ACC3C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C23F7-9FFF-924F-B556-5A8F8D56959F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A285B-397E-C04E-8273-4154EBB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0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0FAE56E-2EA0-4278-B4D2-D6692462D5DD}" type="slidenum">
              <a:rPr lang="en-US" sz="1000" i="1">
                <a:latin typeface="Times New Roman" pitchFamily="18" charset="0"/>
              </a:rPr>
              <a:pPr algn="r"/>
              <a:t>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910399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D816120-2276-49BB-890C-CED45D33A37B}" type="slidenum">
              <a:rPr lang="en-US" sz="1000" i="1">
                <a:latin typeface="Times New Roman" pitchFamily="18" charset="0"/>
              </a:rPr>
              <a:pPr algn="r"/>
              <a:t>15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8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40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254924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5FB468D-BE84-4A24-9C7E-4D5B69EC3476}" type="slidenum">
              <a:rPr lang="en-US" sz="1000" i="1">
                <a:latin typeface="Times New Roman" pitchFamily="18" charset="0"/>
              </a:rPr>
              <a:pPr algn="r"/>
              <a:t>16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30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212957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5FB468D-BE84-4A24-9C7E-4D5B69EC3476}" type="slidenum">
              <a:rPr lang="en-US" sz="1000" i="1">
                <a:latin typeface="Times New Roman" pitchFamily="18" charset="0"/>
              </a:rPr>
              <a:pPr algn="r"/>
              <a:t>17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30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2005735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4025"/>
            <a:ext cx="5486400" cy="41144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marL="335321" indent="-335321" defTabSz="937339">
              <a:spcBef>
                <a:spcPct val="20000"/>
              </a:spcBef>
              <a:defRPr/>
            </a:pPr>
            <a:r>
              <a:rPr lang="en-US" dirty="0" smtClean="0"/>
              <a:t>General Rules</a:t>
            </a:r>
          </a:p>
          <a:p>
            <a:pPr marL="599784" lvl="1" indent="-335321" defTabSz="937339">
              <a:defRPr/>
            </a:pPr>
            <a:r>
              <a:rPr lang="en-US" dirty="0" smtClean="0"/>
              <a:t>Unit Prices are for Complete and In-Place Construction</a:t>
            </a:r>
          </a:p>
          <a:p>
            <a:pPr marL="599784" lvl="1" indent="-335321" defTabSz="937339">
              <a:defRPr/>
            </a:pPr>
            <a:r>
              <a:rPr lang="en-US" dirty="0" smtClean="0"/>
              <a:t>Unit Prices Include Labor, Material and Equipment. </a:t>
            </a:r>
            <a:r>
              <a:rPr lang="en-US" dirty="0" smtClean="0">
                <a:solidFill>
                  <a:srgbClr val="FF0000"/>
                </a:solidFill>
              </a:rPr>
              <a:t>Do Not Add Labor to Task</a:t>
            </a:r>
            <a:endParaRPr lang="en-US" dirty="0" smtClean="0"/>
          </a:p>
          <a:p>
            <a:pPr marL="599784" lvl="1" indent="-335321" defTabSz="937339">
              <a:defRPr/>
            </a:pPr>
            <a:r>
              <a:rPr lang="en-US" dirty="0" smtClean="0"/>
              <a:t>Unit Prices Include the Cost of Delivery to Site, Unloading, Storage and Handling. Delivery Height is up to 2 ½ Stories </a:t>
            </a:r>
          </a:p>
          <a:p>
            <a:pPr marL="599784" lvl="1" indent="-335321" defTabSz="937339">
              <a:defRPr/>
            </a:pPr>
            <a:r>
              <a:rPr lang="en-US" dirty="0" smtClean="0"/>
              <a:t>Unit Prices Include Testing, Calibration, Balancing Etc. for New Work</a:t>
            </a:r>
          </a:p>
          <a:p>
            <a:pPr marL="599784" lvl="1" indent="-335321" defTabSz="937339">
              <a:defRPr/>
            </a:pPr>
            <a:r>
              <a:rPr lang="en-US" dirty="0" smtClean="0"/>
              <a:t>Unit Prices Include all Fasteners, Bolts, Anchors, Adhesives Etc. For New Work</a:t>
            </a:r>
          </a:p>
          <a:p>
            <a:pPr marL="599784" lvl="1" indent="-335321" defTabSz="937339">
              <a:defRPr/>
            </a:pPr>
            <a:r>
              <a:rPr lang="en-US" dirty="0" smtClean="0"/>
              <a:t>Unit Prices for Tasks Such as Windows, Doors, Frames, Countertops Etc. Include Sealant and Caulk</a:t>
            </a:r>
          </a:p>
          <a:p>
            <a:r>
              <a:rPr lang="en-US" dirty="0" smtClean="0"/>
              <a:t>General Rules</a:t>
            </a:r>
          </a:p>
          <a:p>
            <a:pPr lvl="1"/>
            <a:r>
              <a:rPr lang="en-US" dirty="0" smtClean="0"/>
              <a:t>Demo Price Includes Loading into Truck or Dumpster</a:t>
            </a:r>
          </a:p>
          <a:p>
            <a:pPr lvl="1"/>
            <a:r>
              <a:rPr lang="en-US" dirty="0" smtClean="0"/>
              <a:t>If Item Demolished as Part of Different Task, It will Not Be Paid for Separately </a:t>
            </a:r>
          </a:p>
          <a:p>
            <a:pPr lvl="1"/>
            <a:r>
              <a:rPr lang="en-US" dirty="0" smtClean="0"/>
              <a:t>Contractor Paid for Installed Quantities Only. Waste is Included in Unit Price</a:t>
            </a:r>
          </a:p>
          <a:p>
            <a:pPr lvl="1"/>
            <a:r>
              <a:rPr lang="en-US" dirty="0" smtClean="0"/>
              <a:t>Assembly Prices take Precedence over Component Pricing</a:t>
            </a:r>
          </a:p>
          <a:p>
            <a:pPr lvl="1"/>
            <a:r>
              <a:rPr lang="en-US" dirty="0" smtClean="0"/>
              <a:t>14’ Working Height for All Work Except Masonry</a:t>
            </a:r>
          </a:p>
          <a:p>
            <a:pPr lvl="1"/>
            <a:r>
              <a:rPr lang="en-US" dirty="0" smtClean="0"/>
              <a:t>4’ Working Height for Masonry</a:t>
            </a:r>
          </a:p>
          <a:p>
            <a:pPr lvl="1"/>
            <a:r>
              <a:rPr lang="en-US" dirty="0" smtClean="0"/>
              <a:t>Dumpsters are a Separate Task</a:t>
            </a:r>
          </a:p>
          <a:p>
            <a:r>
              <a:rPr lang="en-US" dirty="0" smtClean="0"/>
              <a:t>Contractors Never Get Paid Separately For:</a:t>
            </a:r>
          </a:p>
          <a:p>
            <a:pPr lvl="1"/>
            <a:r>
              <a:rPr lang="en-US" dirty="0" smtClean="0"/>
              <a:t>Joint Scope Meetings and Proposal Preparation</a:t>
            </a:r>
          </a:p>
          <a:p>
            <a:pPr lvl="1"/>
            <a:r>
              <a:rPr lang="en-US" dirty="0" smtClean="0"/>
              <a:t>Moving and Returning Furniture Occupying Less than 55% of Floor Area. For Example, Moving Classroom Furniture to Paint Room</a:t>
            </a:r>
          </a:p>
          <a:p>
            <a:pPr lvl="1"/>
            <a:r>
              <a:rPr lang="en-US" dirty="0" smtClean="0"/>
              <a:t>Labor for Protecting Work in Place. For Example, a Laborer to Stay After a Concrete Pour</a:t>
            </a:r>
          </a:p>
          <a:p>
            <a:pPr lvl="1"/>
            <a:r>
              <a:rPr lang="en-US" dirty="0" smtClean="0"/>
              <a:t>Plastic, Drop Clothes, Etc. to Protect Surfaces Not in the Scope of Work </a:t>
            </a:r>
          </a:p>
          <a:p>
            <a:pPr lvl="1"/>
            <a:r>
              <a:rPr lang="en-US" dirty="0" smtClean="0"/>
              <a:t>Minor Barricades and Signage. </a:t>
            </a:r>
          </a:p>
          <a:p>
            <a:pPr lvl="1"/>
            <a:r>
              <a:rPr lang="en-US" dirty="0" smtClean="0"/>
              <a:t>Portable Toilet, Field Office, Field Office Equipment for Contractor’s Use</a:t>
            </a:r>
          </a:p>
          <a:p>
            <a:pPr lvl="1"/>
            <a:r>
              <a:rPr lang="en-US" dirty="0" smtClean="0"/>
              <a:t>Layout, Site Engineering for the Work Itself</a:t>
            </a:r>
          </a:p>
          <a:p>
            <a:r>
              <a:rPr lang="en-US" dirty="0" smtClean="0"/>
              <a:t>Include All Appropriate Tasks:</a:t>
            </a:r>
          </a:p>
          <a:p>
            <a:pPr lvl="1"/>
            <a:r>
              <a:rPr lang="en-US" dirty="0" smtClean="0"/>
              <a:t>Mobilization Task for Excavation Equipment, Paving Equipment, Cranes, etc.</a:t>
            </a:r>
          </a:p>
          <a:p>
            <a:pPr lvl="1"/>
            <a:r>
              <a:rPr lang="en-US" dirty="0" smtClean="0"/>
              <a:t>Minimum Set up Charges for Core Drilling, Saw Cutting, etc.</a:t>
            </a:r>
          </a:p>
          <a:p>
            <a:pPr lvl="1"/>
            <a:r>
              <a:rPr lang="en-US" dirty="0" smtClean="0"/>
              <a:t>Minimum Charge for Small Area Pavement Repairs</a:t>
            </a:r>
          </a:p>
          <a:p>
            <a:pPr lvl="1"/>
            <a:r>
              <a:rPr lang="en-US" dirty="0" smtClean="0"/>
              <a:t>Paid Separately for Removing Demolition Material and Waste Material From Site</a:t>
            </a:r>
          </a:p>
          <a:p>
            <a:pPr lvl="1"/>
            <a:r>
              <a:rPr lang="en-US" dirty="0" smtClean="0"/>
              <a:t>Scaffolding or Lifting Equipment over 14’ (4’ for Masonry)</a:t>
            </a:r>
          </a:p>
          <a:p>
            <a:pPr lvl="1"/>
            <a:r>
              <a:rPr lang="en-US" dirty="0" smtClean="0"/>
              <a:t>Modifiers for Small or Large Quantities</a:t>
            </a:r>
          </a:p>
          <a:p>
            <a:pPr marL="599784" lvl="1" indent="-335321" defTabSz="937339">
              <a:defRPr/>
            </a:pPr>
            <a:endParaRPr lang="en-US" dirty="0" smtClean="0"/>
          </a:p>
          <a:p>
            <a:pPr defTabSz="1188973"/>
            <a:endParaRPr lang="en-US" dirty="0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B21E843-77F6-413B-90AE-D1DA29B858F0}" type="slidenum">
              <a:rPr lang="en-US" sz="1000" i="1">
                <a:latin typeface="Times New Roman" pitchFamily="18" charset="0"/>
              </a:rPr>
              <a:pPr algn="r"/>
              <a:t>18</a:t>
            </a:fld>
            <a:endParaRPr lang="en-US" sz="10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7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3738"/>
            <a:ext cx="4552950" cy="3414712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4025"/>
            <a:ext cx="5486400" cy="41144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188973"/>
            <a:endParaRPr 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8AA6442-C8F1-4F17-96CE-A4D55D8D3138}" type="slidenum">
              <a:rPr lang="en-US" sz="1000" i="1">
                <a:latin typeface="Times New Roman" pitchFamily="18" charset="0"/>
              </a:rPr>
              <a:pPr algn="r"/>
              <a:t>21</a:t>
            </a:fld>
            <a:endParaRPr lang="en-US" sz="1000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74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D7FCAF7-A0E8-48DA-9876-E59AA079ACBB}" type="slidenum">
              <a:rPr lang="en-US" sz="1000" i="1">
                <a:latin typeface="Times New Roman" pitchFamily="18" charset="0"/>
              </a:rPr>
              <a:pPr algn="r"/>
              <a:t>22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00075"/>
            <a:ext cx="4524375" cy="3394075"/>
          </a:xfrm>
          <a:ln cap="flat"/>
        </p:spPr>
      </p:sp>
    </p:spTree>
    <p:extLst>
      <p:ext uri="{BB962C8B-B14F-4D97-AF65-F5344CB8AC3E}">
        <p14:creationId xmlns:p14="http://schemas.microsoft.com/office/powerpoint/2010/main" val="360970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D16A05-8B32-4C20-BC7B-0C2092D7C28D}" type="slidenum">
              <a:rPr lang="en-US" sz="1000" i="1">
                <a:latin typeface="Times New Roman" pitchFamily="18" charset="0"/>
              </a:rPr>
              <a:pPr algn="r"/>
              <a:t>23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00075"/>
            <a:ext cx="4524375" cy="3394075"/>
          </a:xfrm>
          <a:ln cap="flat"/>
        </p:spPr>
      </p:sp>
    </p:spTree>
    <p:extLst>
      <p:ext uri="{BB962C8B-B14F-4D97-AF65-F5344CB8AC3E}">
        <p14:creationId xmlns:p14="http://schemas.microsoft.com/office/powerpoint/2010/main" val="4221150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1CD8C62-13C9-4CBC-AC98-925C3B1C06D3}" type="slidenum">
              <a:rPr lang="en-US" sz="1000" i="1">
                <a:latin typeface="Times New Roman" pitchFamily="18" charset="0"/>
              </a:rPr>
              <a:pPr algn="r"/>
              <a:t>24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00075"/>
            <a:ext cx="4524375" cy="3394075"/>
          </a:xfrm>
          <a:ln cap="flat"/>
        </p:spPr>
      </p:sp>
    </p:spTree>
    <p:extLst>
      <p:ext uri="{BB962C8B-B14F-4D97-AF65-F5344CB8AC3E}">
        <p14:creationId xmlns:p14="http://schemas.microsoft.com/office/powerpoint/2010/main" val="3593709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C08F8EBD-53AD-4478-979B-09343B9AA400}" type="slidenum">
              <a:rPr lang="en-US" sz="1000" i="1">
                <a:latin typeface="Times New Roman" pitchFamily="18" charset="0"/>
              </a:rPr>
              <a:pPr algn="r"/>
              <a:t>25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00075"/>
            <a:ext cx="4524375" cy="3394075"/>
          </a:xfrm>
          <a:ln cap="flat"/>
        </p:spPr>
      </p:sp>
    </p:spTree>
    <p:extLst>
      <p:ext uri="{BB962C8B-B14F-4D97-AF65-F5344CB8AC3E}">
        <p14:creationId xmlns:p14="http://schemas.microsoft.com/office/powerpoint/2010/main" val="1527219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C3D5723-6389-4A74-84AE-9F9496892A63}" type="slidenum">
              <a:rPr lang="en-US" sz="1000" i="1">
                <a:latin typeface="Times New Roman" pitchFamily="18" charset="0"/>
              </a:rPr>
              <a:pPr algn="r"/>
              <a:t>28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22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522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89916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0FAE56E-2EA0-4278-B4D2-D6692462D5DD}" type="slidenum">
              <a:rPr lang="en-US" sz="1000" i="1">
                <a:latin typeface="Times New Roman" pitchFamily="18" charset="0"/>
              </a:rPr>
              <a:pPr algn="r"/>
              <a:t>6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422260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C3D5723-6389-4A74-84AE-9F9496892A63}" type="slidenum">
              <a:rPr lang="en-US" sz="1000" i="1">
                <a:latin typeface="Times New Roman" pitchFamily="18" charset="0"/>
              </a:rPr>
              <a:pPr algn="r"/>
              <a:t>29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22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5223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66139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C588187-A14A-46C9-910F-BB021D16AAC6}" type="slidenum">
              <a:rPr lang="en-US" sz="1000" i="1">
                <a:latin typeface="Times New Roman" pitchFamily="18" charset="0"/>
              </a:rPr>
              <a:pPr algn="r"/>
              <a:t>7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11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711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17505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0FAE56E-2EA0-4278-B4D2-D6692462D5DD}" type="slidenum">
              <a:rPr lang="en-US" sz="1000" i="1">
                <a:latin typeface="Times New Roman" pitchFamily="18" charset="0"/>
              </a:rPr>
              <a:pPr algn="r"/>
              <a:t>8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137564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0FAE56E-2EA0-4278-B4D2-D6692462D5DD}" type="slidenum">
              <a:rPr lang="en-US" sz="1000" i="1">
                <a:latin typeface="Times New Roman" pitchFamily="18" charset="0"/>
              </a:rPr>
              <a:pPr algn="r"/>
              <a:t>9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15690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0FAE56E-2EA0-4278-B4D2-D6692462D5DD}" type="slidenum">
              <a:rPr lang="en-US" sz="1000" i="1">
                <a:latin typeface="Times New Roman" pitchFamily="18" charset="0"/>
              </a:rPr>
              <a:pPr algn="r"/>
              <a:t>11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426981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F0FAE56E-2EA0-4278-B4D2-D6692462D5DD}" type="slidenum">
              <a:rPr lang="en-US" sz="1000" i="1">
                <a:latin typeface="Times New Roman" pitchFamily="18" charset="0"/>
              </a:rPr>
              <a:pPr algn="r"/>
              <a:t>12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1988356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6110E71-1959-40DF-B9E6-30242695F8BD}" type="slidenum">
              <a:rPr lang="en-US" sz="1000" i="1">
                <a:latin typeface="Times New Roman" pitchFamily="18" charset="0"/>
              </a:rPr>
              <a:pPr algn="r"/>
              <a:t>13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6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19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249988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 txBox="1">
            <a:spLocks noGrp="1" noChangeArrowheads="1"/>
          </p:cNvSpPr>
          <p:nvPr/>
        </p:nvSpPr>
        <p:spPr bwMode="auto">
          <a:xfrm>
            <a:off x="3886200" y="8688049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6110E71-1959-40DF-B9E6-30242695F8BD}" type="slidenum">
              <a:rPr lang="en-US" sz="1000" i="1">
                <a:latin typeface="Times New Roman" pitchFamily="18" charset="0"/>
              </a:rPr>
              <a:pPr algn="r"/>
              <a:t>14</a:t>
            </a:fld>
            <a:endParaRPr lang="en-US" sz="1000" i="1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84614" y="-4684"/>
            <a:ext cx="2973387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884614" y="8688051"/>
            <a:ext cx="2973387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/>
          <a:p>
            <a:pPr algn="r" defTabSz="957210"/>
            <a:r>
              <a:rPr lang="en-US" sz="1000" i="1">
                <a:latin typeface="Times New Roman" pitchFamily="18" charset="0"/>
              </a:rPr>
              <a:t>6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1" y="8688051"/>
            <a:ext cx="2970213" cy="45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1" y="-4684"/>
            <a:ext cx="2970213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/>
          <a:lstStyle/>
          <a:p>
            <a:endParaRPr lang="en-US" sz="2300">
              <a:latin typeface="Arial Black" pitchFamily="34" charset="0"/>
            </a:endParaRPr>
          </a:p>
        </p:txBody>
      </p:sp>
      <p:sp>
        <p:nvSpPr>
          <p:cNvPr id="419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cap="flat"/>
        </p:spPr>
      </p:sp>
    </p:spTree>
    <p:extLst>
      <p:ext uri="{BB962C8B-B14F-4D97-AF65-F5344CB8AC3E}">
        <p14:creationId xmlns:p14="http://schemas.microsoft.com/office/powerpoint/2010/main" val="290474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333F48">
                    <a:tint val="75000"/>
                  </a:srgbClr>
                </a:solidFill>
              </a:rPr>
              <a:t>© 2016 The Gordian Group, Inc. All Rights Reserved.</a:t>
            </a:r>
            <a:endParaRPr lang="en-US" dirty="0">
              <a:solidFill>
                <a:srgbClr val="333F48">
                  <a:tint val="75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DC40F5-9695-F64F-A8B5-197A71F752B6}" type="slidenum">
              <a:rPr lang="en-US" smtClean="0">
                <a:solidFill>
                  <a:srgbClr val="333F4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33F48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0" y="411936"/>
            <a:ext cx="2612041" cy="71737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504664"/>
            <a:ext cx="9144000" cy="4612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1549004" y="2090739"/>
            <a:ext cx="6045994" cy="33035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5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GORDIAN_PATTERN_5455.png"/>
          <p:cNvPicPr/>
          <p:nvPr userDrawn="1"/>
        </p:nvPicPr>
        <p:blipFill rotWithShape="1">
          <a:blip r:embed="rId3">
            <a:extLst/>
          </a:blip>
          <a:srcRect t="34302" r="664" b="53619"/>
          <a:stretch/>
        </p:blipFill>
        <p:spPr>
          <a:xfrm>
            <a:off x="0" y="6117520"/>
            <a:ext cx="9144000" cy="740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68" y="6348355"/>
            <a:ext cx="543025" cy="4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53"/>
          <p:cNvSpPr/>
          <p:nvPr userDrawn="1"/>
        </p:nvSpPr>
        <p:spPr>
          <a:xfrm>
            <a:off x="0" y="1504664"/>
            <a:ext cx="9144000" cy="4621855"/>
          </a:xfrm>
          <a:prstGeom prst="rect">
            <a:avLst/>
          </a:prstGeom>
          <a:solidFill>
            <a:srgbClr val="BFCED6">
              <a:alpha val="4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85800"/>
            <a:endParaRPr sz="1350">
              <a:solidFill>
                <a:srgbClr val="333F4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520"/>
            <a:ext cx="2238103" cy="73148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52044" y="199950"/>
            <a:ext cx="8013458" cy="1143000"/>
          </a:xfrm>
        </p:spPr>
        <p:txBody>
          <a:bodyPr>
            <a:normAutofit/>
          </a:bodyPr>
          <a:lstStyle>
            <a:lvl1pPr>
              <a:defRPr sz="405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333F48">
                    <a:tint val="75000"/>
                  </a:srgbClr>
                </a:solidFill>
              </a:rPr>
              <a:t>© 2016 The Gordian Group, Inc. All Rights Reserved.</a:t>
            </a:r>
            <a:endParaRPr lang="en-US" dirty="0">
              <a:solidFill>
                <a:srgbClr val="333F4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C40F5-9695-F64F-A8B5-197A71F752B6}" type="slidenum">
              <a:rPr lang="en-US" smtClean="0">
                <a:solidFill>
                  <a:srgbClr val="333F4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33F48">
                  <a:tint val="75000"/>
                </a:srgbClr>
              </a:solidFill>
            </a:endParaRP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2450" y="1851026"/>
            <a:ext cx="7962900" cy="53929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Paragraph Title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52450" y="2481986"/>
            <a:ext cx="7962900" cy="3303352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Paragraph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r>
              <a:rPr lang="en-US" smtClean="0">
                <a:solidFill>
                  <a:srgbClr val="333F48">
                    <a:tint val="75000"/>
                  </a:srgbClr>
                </a:solidFill>
              </a:rPr>
              <a:t>© 2016 The Gordian Group, Inc. All Rights Reserved.</a:t>
            </a:r>
            <a:endParaRPr lang="en-US" dirty="0">
              <a:solidFill>
                <a:srgbClr val="333F4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DC40F5-9695-F64F-A8B5-197A71F752B6}" type="slidenum">
              <a:rPr lang="en-US" smtClean="0">
                <a:solidFill>
                  <a:srgbClr val="333F48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33F4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6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 txBox="1">
            <a:spLocks/>
          </p:cNvSpPr>
          <p:nvPr/>
        </p:nvSpPr>
        <p:spPr>
          <a:xfrm>
            <a:off x="0" y="2537497"/>
            <a:ext cx="9144000" cy="3301600"/>
          </a:xfrm>
          <a:prstGeom prst="rect">
            <a:avLst/>
          </a:prstGeom>
        </p:spPr>
        <p:txBody>
          <a:bodyPr vert="horz" lIns="91418" tIns="45709" rIns="91418" bIns="45709" rtlCol="0" anchor="t">
            <a:normAutofit/>
          </a:bodyPr>
          <a:lstStyle>
            <a:lvl1pPr marL="0" indent="0" algn="ctr" defTabSz="45709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1pPr>
            <a:lvl2pPr marL="457092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6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9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73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6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8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52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44" indent="0" algn="l" defTabSz="457092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Job Order Contracting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Informational Seminar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JULY 2018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UNC Charlotte Log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931" y="91440"/>
            <a:ext cx="2233750" cy="125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5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800" dirty="0" smtClean="0"/>
              <a:t>JOC Overview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5694" y="1456889"/>
            <a:ext cx="8395607" cy="4338759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dirty="0"/>
              <a:t>Why JOC Works for </a:t>
            </a:r>
            <a:r>
              <a:rPr lang="en-US" dirty="0" smtClean="0"/>
              <a:t>the University</a:t>
            </a:r>
          </a:p>
          <a:p>
            <a:pPr marL="599817" lvl="1" indent="-335340" defTabSz="937391">
              <a:spcBef>
                <a:spcPts val="20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A Fixed Priced, Fast Track Procurement Process</a:t>
            </a:r>
          </a:p>
          <a:p>
            <a:pPr marL="599817" lvl="1" indent="-335340" defTabSz="937391">
              <a:spcBef>
                <a:spcPts val="200"/>
              </a:spcBef>
            </a:pPr>
            <a:r>
              <a:rPr lang="en-US" b="1" dirty="0" smtClean="0">
                <a:solidFill>
                  <a:schemeClr val="accent1"/>
                </a:solidFill>
              </a:rPr>
              <a:t>Job </a:t>
            </a:r>
            <a:r>
              <a:rPr lang="en-US" b="1" dirty="0">
                <a:solidFill>
                  <a:schemeClr val="accent1"/>
                </a:solidFill>
              </a:rPr>
              <a:t>Orders are Lump Sum</a:t>
            </a:r>
          </a:p>
          <a:p>
            <a:pPr marL="599817" lvl="1" indent="-335340" defTabSz="937391">
              <a:spcBef>
                <a:spcPts val="200"/>
              </a:spcBef>
            </a:pPr>
            <a:r>
              <a:rPr lang="en-US" b="1" dirty="0">
                <a:solidFill>
                  <a:schemeClr val="accent1"/>
                </a:solidFill>
              </a:rPr>
              <a:t>The Ability to Accomplish a Substantial Number of Individual Projects with a Single Competitively Bid Contract</a:t>
            </a:r>
          </a:p>
          <a:p>
            <a:pPr marL="599817" lvl="1" indent="-335340" defTabSz="937391">
              <a:spcBef>
                <a:spcPts val="200"/>
              </a:spcBef>
            </a:pPr>
            <a:r>
              <a:rPr lang="en-US" b="1" dirty="0">
                <a:solidFill>
                  <a:schemeClr val="accent1"/>
                </a:solidFill>
              </a:rPr>
              <a:t>On-Call Contractors Ready to Perform a Series of Projects at Different Locations for Competitively Bid Prices</a:t>
            </a:r>
          </a:p>
          <a:p>
            <a:pPr lvl="1">
              <a:spcBef>
                <a:spcPts val="400"/>
              </a:spcBef>
            </a:pPr>
            <a:r>
              <a:rPr lang="en-US" sz="2100" b="1" dirty="0">
                <a:solidFill>
                  <a:schemeClr val="accent1"/>
                </a:solidFill>
              </a:rPr>
              <a:t>Contractor Has A Continuing Financial Incentive To Provide</a:t>
            </a:r>
          </a:p>
          <a:p>
            <a:pPr lvl="2">
              <a:spcBef>
                <a:spcPts val="2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Responsive Services</a:t>
            </a:r>
          </a:p>
          <a:p>
            <a:pPr lvl="2">
              <a:spcBef>
                <a:spcPts val="2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Accurate Proposals</a:t>
            </a:r>
          </a:p>
          <a:p>
            <a:pPr lvl="2">
              <a:spcBef>
                <a:spcPts val="2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Quality Work on Time</a:t>
            </a:r>
          </a:p>
          <a:p>
            <a:pPr lvl="2">
              <a:spcBef>
                <a:spcPts val="2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Timely Close </a:t>
            </a:r>
            <a:r>
              <a:rPr lang="en-US" sz="1800" b="1" dirty="0" smtClean="0">
                <a:solidFill>
                  <a:schemeClr val="accent1"/>
                </a:solidFill>
              </a:rPr>
              <a:t>Out</a:t>
            </a:r>
          </a:p>
          <a:p>
            <a:pPr lvl="2">
              <a:spcBef>
                <a:spcPts val="2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Meet or Exceed HUB Participation Goals</a:t>
            </a:r>
            <a:endParaRPr lang="en-US" sz="1800" b="1" dirty="0">
              <a:solidFill>
                <a:schemeClr val="accent1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sz="2100" b="1" dirty="0">
                <a:solidFill>
                  <a:schemeClr val="accent1"/>
                </a:solidFill>
              </a:rPr>
              <a:t>Future Purchase Orders Tied to Contractor Performance</a:t>
            </a:r>
          </a:p>
          <a:p>
            <a:pPr lvl="2">
              <a:spcBef>
                <a:spcPts val="4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No Obligation To Award Specific Projects</a:t>
            </a:r>
          </a:p>
          <a:p>
            <a:pPr lvl="2">
              <a:spcBef>
                <a:spcPts val="4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University </a:t>
            </a:r>
            <a:r>
              <a:rPr lang="en-US" sz="1800" b="1" dirty="0">
                <a:solidFill>
                  <a:schemeClr val="accent1"/>
                </a:solidFill>
              </a:rPr>
              <a:t>can Use All Other Methods For Accomplishing Projects</a:t>
            </a:r>
          </a:p>
        </p:txBody>
      </p:sp>
    </p:spTree>
    <p:extLst>
      <p:ext uri="{BB962C8B-B14F-4D97-AF65-F5344CB8AC3E}">
        <p14:creationId xmlns:p14="http://schemas.microsoft.com/office/powerpoint/2010/main" val="28044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685800" y="9906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97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Overview - Efficiency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2450" y="1651734"/>
            <a:ext cx="7962900" cy="8570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Time Savings</a:t>
            </a:r>
          </a:p>
          <a:p>
            <a:pPr marL="599817" lvl="1" indent="-335340" defTabSz="937391"/>
            <a:r>
              <a:rPr lang="en-US" sz="1900" b="1" dirty="0">
                <a:solidFill>
                  <a:schemeClr val="accent1"/>
                </a:solidFill>
              </a:rPr>
              <a:t>Faster Procurement = Weeks Instead of Months</a:t>
            </a:r>
          </a:p>
          <a:p>
            <a:pPr marL="599817" lvl="1" indent="-335340" defTabSz="937391"/>
            <a:r>
              <a:rPr lang="en-US" sz="1900" b="1" dirty="0">
                <a:solidFill>
                  <a:schemeClr val="accent1"/>
                </a:solidFill>
              </a:rPr>
              <a:t>Based on Owner-Contractor Partnership = Non-Adversarial Relationship</a:t>
            </a: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6" y="2565711"/>
            <a:ext cx="7540674" cy="35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62000" y="11430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004976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" y="1752600"/>
            <a:ext cx="85344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84163" marR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buSzPct val="85000"/>
              <a:buFont typeface="Wingdings 2" pitchFamily="18" charset="2"/>
              <a:buChar char=""/>
              <a:tabLst/>
              <a:defRPr kumimoji="0" lang="en-US" sz="16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marR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0000"/>
              <a:buFont typeface="Wingdings" pitchFamily="2" charset="2"/>
              <a:buChar char=""/>
              <a:tabLst/>
              <a:defRPr kumimoji="0" lang="en-US" sz="1600" b="0" kern="1200" baseline="0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801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373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340" indent="-335340" defTabSz="937391">
              <a:lnSpc>
                <a:spcPct val="10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Overview – Additional Benefits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52450" y="1851026"/>
            <a:ext cx="7962900" cy="3588482"/>
          </a:xfrm>
        </p:spPr>
        <p:txBody>
          <a:bodyPr>
            <a:noAutofit/>
          </a:bodyPr>
          <a:lstStyle/>
          <a:p>
            <a:r>
              <a:rPr lang="en-US" dirty="0" smtClean="0"/>
              <a:t>The University can also Use JOC to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Increases Transparency </a:t>
            </a:r>
          </a:p>
          <a:p>
            <a:pPr lvl="2"/>
            <a:r>
              <a:rPr lang="en-US" sz="2100" b="1" dirty="0">
                <a:solidFill>
                  <a:schemeClr val="accent1"/>
                </a:solidFill>
              </a:rPr>
              <a:t>The </a:t>
            </a:r>
            <a:r>
              <a:rPr lang="en-US" sz="2100" b="1" dirty="0" smtClean="0">
                <a:solidFill>
                  <a:schemeClr val="accent1"/>
                </a:solidFill>
              </a:rPr>
              <a:t>University </a:t>
            </a:r>
            <a:r>
              <a:rPr lang="en-US" sz="2100" b="1" dirty="0">
                <a:solidFill>
                  <a:schemeClr val="accent1"/>
                </a:solidFill>
              </a:rPr>
              <a:t>Has the Ability to See and Review the Back-Up Pricing Details</a:t>
            </a:r>
          </a:p>
          <a:p>
            <a:pPr marL="914187" lvl="2" indent="0">
              <a:buNone/>
            </a:pPr>
            <a:endParaRPr lang="en-US" sz="2100" b="1" dirty="0">
              <a:solidFill>
                <a:schemeClr val="accent1"/>
              </a:solidFill>
            </a:endParaRP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Schedule Flexibility</a:t>
            </a:r>
          </a:p>
          <a:p>
            <a:pPr lvl="2"/>
            <a:r>
              <a:rPr lang="en-US" sz="2100" b="1" dirty="0">
                <a:solidFill>
                  <a:schemeClr val="accent1"/>
                </a:solidFill>
              </a:rPr>
              <a:t>No Shelf Life for Prices or Job Orders</a:t>
            </a:r>
          </a:p>
          <a:p>
            <a:pPr lvl="2"/>
            <a:r>
              <a:rPr lang="en-US" sz="2100" b="1" dirty="0">
                <a:solidFill>
                  <a:schemeClr val="accent1"/>
                </a:solidFill>
              </a:rPr>
              <a:t>Fast procurement cycle is good for end of fiscal year projects </a:t>
            </a:r>
          </a:p>
        </p:txBody>
      </p:sp>
    </p:spTree>
    <p:extLst>
      <p:ext uri="{BB962C8B-B14F-4D97-AF65-F5344CB8AC3E}">
        <p14:creationId xmlns:p14="http://schemas.microsoft.com/office/powerpoint/2010/main" val="37888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JOC Contract Documents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552450" y="1851026"/>
            <a:ext cx="7962900" cy="1490051"/>
          </a:xfrm>
        </p:spPr>
        <p:txBody>
          <a:bodyPr>
            <a:normAutofit/>
          </a:bodyPr>
          <a:lstStyle/>
          <a:p>
            <a:r>
              <a:rPr lang="en-US" dirty="0" smtClean="0"/>
              <a:t>University’s Traditional Request for Proposal Document</a:t>
            </a:r>
            <a:endParaRPr lang="en-US" dirty="0"/>
          </a:p>
          <a:p>
            <a:r>
              <a:rPr lang="en-US" dirty="0"/>
              <a:t>Construction Task </a:t>
            </a:r>
            <a:r>
              <a:rPr lang="en-US" dirty="0" smtClean="0"/>
              <a:t>Catalog®</a:t>
            </a:r>
            <a:endParaRPr lang="en-US" dirty="0"/>
          </a:p>
          <a:p>
            <a:r>
              <a:rPr lang="en-US" dirty="0"/>
              <a:t>Technical Specifications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9906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97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5" y="2133600"/>
            <a:ext cx="5256335" cy="385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Contract Documents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2"/>
          </p:nvPr>
        </p:nvSpPr>
        <p:spPr>
          <a:xfrm>
            <a:off x="666871" y="1828800"/>
            <a:ext cx="4136781" cy="3647097"/>
          </a:xfrm>
        </p:spPr>
        <p:txBody>
          <a:bodyPr>
            <a:normAutofit/>
          </a:bodyPr>
          <a:lstStyle/>
          <a:p>
            <a:r>
              <a:rPr lang="en-US" dirty="0"/>
              <a:t>Traditional Invitation for Bid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Contract Overview &amp; Details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Submittal Requirements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Instructions to Bidders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Attachments to be Submitted with the Bid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Terms and Conditions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Bond Requirements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Warranty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Liquidated Damages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Changes in the </a:t>
            </a:r>
            <a:r>
              <a:rPr lang="en-US" b="1" dirty="0" smtClean="0">
                <a:solidFill>
                  <a:schemeClr val="accent1"/>
                </a:solidFill>
              </a:rPr>
              <a:t>Work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HUB Guidelines and Goals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2100" b="1" dirty="0">
              <a:solidFill>
                <a:schemeClr val="accent1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6858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976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2727" y="1752600"/>
            <a:ext cx="3804662" cy="4373563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20" indent="-342820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1pPr>
            <a:lvl2pPr marL="742776" indent="-285684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2pPr>
            <a:lvl3pPr marL="1142733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3pPr>
            <a:lvl4pPr marL="1599825" indent="-228546" algn="l" defTabSz="457092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4pPr>
            <a:lvl5pPr marL="2056919" indent="-228546" algn="l" defTabSz="457092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374146"/>
                </a:solidFill>
                <a:latin typeface="Georgia"/>
                <a:ea typeface="+mn-ea"/>
                <a:cs typeface="Georgia"/>
              </a:defRPr>
            </a:lvl5pPr>
            <a:lvl6pPr marL="251401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6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98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6" algn="l" defTabSz="457092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77" y="2050868"/>
            <a:ext cx="3954623" cy="301888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90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Contract Documents</a:t>
            </a:r>
            <a:endParaRPr lang="en-US" sz="2800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552450" y="1851025"/>
            <a:ext cx="3761642" cy="3881559"/>
          </a:xfrm>
        </p:spPr>
        <p:txBody>
          <a:bodyPr>
            <a:normAutofit/>
          </a:bodyPr>
          <a:lstStyle/>
          <a:p>
            <a:pPr marL="335340" indent="-335340" defTabSz="937391">
              <a:lnSpc>
                <a:spcPct val="100000"/>
              </a:lnSpc>
            </a:pPr>
            <a:r>
              <a:rPr lang="en-US" dirty="0"/>
              <a:t>Technical Specifications</a:t>
            </a:r>
          </a:p>
          <a:p>
            <a:pPr marL="599817" lvl="1" indent="-335340" defTabSz="937391">
              <a:spcBef>
                <a:spcPts val="600"/>
              </a:spcBef>
            </a:pPr>
            <a:r>
              <a:rPr lang="en-US" sz="2100" b="1" dirty="0">
                <a:solidFill>
                  <a:schemeClr val="accent1"/>
                </a:solidFill>
              </a:rPr>
              <a:t>Specifies Quality of Materials and  Workmanship</a:t>
            </a:r>
          </a:p>
          <a:p>
            <a:pPr marL="599817" lvl="1" indent="-335340" defTabSz="937391">
              <a:spcBef>
                <a:spcPts val="600"/>
              </a:spcBef>
            </a:pPr>
            <a:r>
              <a:rPr lang="en-US" sz="2100" b="1" dirty="0">
                <a:solidFill>
                  <a:schemeClr val="accent1"/>
                </a:solidFill>
              </a:rPr>
              <a:t>Corresponds with Tasks in the Construction Task </a:t>
            </a:r>
            <a:r>
              <a:rPr lang="en-US" sz="2100" b="1" dirty="0" smtClean="0">
                <a:solidFill>
                  <a:schemeClr val="accent1"/>
                </a:solidFill>
              </a:rPr>
              <a:t>Catalog®</a:t>
            </a:r>
            <a:endParaRPr lang="en-US" sz="21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599" y="1709954"/>
            <a:ext cx="3303191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Contract Documents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2450" y="1851025"/>
            <a:ext cx="3831981" cy="3729159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Task Catalog® (CTC) </a:t>
            </a: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Catalog of Pre-Priced Construction Tasks</a:t>
            </a: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Organized by Construction Specifications Institute (CSI) </a:t>
            </a: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Based on Local Labor, Material &amp; Equipment Costs</a:t>
            </a: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The tasks represent the “Scope of Work” for the JOC Contract</a:t>
            </a:r>
          </a:p>
        </p:txBody>
      </p:sp>
      <p:sp>
        <p:nvSpPr>
          <p:cNvPr id="10246" name="AutoShape 6"/>
          <p:cNvSpPr>
            <a:spLocks noChangeAspect="1" noChangeArrowheads="1" noTextEdit="1"/>
          </p:cNvSpPr>
          <p:nvPr/>
        </p:nvSpPr>
        <p:spPr bwMode="auto">
          <a:xfrm>
            <a:off x="995649" y="2776350"/>
            <a:ext cx="7924486" cy="37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0" tIns="44920" rIns="89840" bIns="44920"/>
          <a:lstStyle/>
          <a:p>
            <a:endParaRPr lang="en-US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685800" y="6858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97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407" y="1688876"/>
            <a:ext cx="3317095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Contract Documents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2450" y="1851025"/>
            <a:ext cx="4183673" cy="1290759"/>
          </a:xfrm>
        </p:spPr>
        <p:txBody>
          <a:bodyPr>
            <a:noAutofit/>
          </a:bodyPr>
          <a:lstStyle/>
          <a:p>
            <a:r>
              <a:rPr lang="en-US" dirty="0" smtClean="0"/>
              <a:t>Construction Task Catalog® (CTC) </a:t>
            </a: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Typical Task:</a:t>
            </a:r>
          </a:p>
        </p:txBody>
      </p:sp>
      <p:sp>
        <p:nvSpPr>
          <p:cNvPr id="10246" name="AutoShape 6"/>
          <p:cNvSpPr>
            <a:spLocks noChangeAspect="1" noChangeArrowheads="1" noTextEdit="1"/>
          </p:cNvSpPr>
          <p:nvPr/>
        </p:nvSpPr>
        <p:spPr bwMode="auto">
          <a:xfrm>
            <a:off x="995649" y="2776350"/>
            <a:ext cx="7924486" cy="37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0" tIns="44920" rIns="89840" bIns="44920"/>
          <a:lstStyle/>
          <a:p>
            <a:endParaRPr lang="en-US"/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685800" y="6858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97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88" y="2671500"/>
            <a:ext cx="5891735" cy="31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4472" y="1811519"/>
            <a:ext cx="3754034" cy="117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5227" rIns="90454" bIns="45227"/>
          <a:lstStyle/>
          <a:p>
            <a:pPr marL="335340" indent="-335340" defTabSz="937391">
              <a:spcBef>
                <a:spcPct val="20000"/>
              </a:spcBef>
              <a:buClr>
                <a:srgbClr val="006666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57502" y="914400"/>
            <a:ext cx="5581698" cy="456372"/>
          </a:xfrm>
          <a:prstGeom prst="rect">
            <a:avLst/>
          </a:prstGeom>
          <a:noFill/>
        </p:spPr>
        <p:txBody>
          <a:bodyPr lIns="96092" tIns="48047" rIns="96092" bIns="48047" anchor="ctr"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497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Understanding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Construction </a:t>
            </a:r>
            <a:r>
              <a:rPr lang="en-US" sz="2800" dirty="0"/>
              <a:t>Task </a:t>
            </a:r>
            <a:r>
              <a:rPr lang="en-US" sz="2800" dirty="0" smtClean="0"/>
              <a:t>Catalog®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2"/>
          </p:nvPr>
        </p:nvSpPr>
        <p:spPr>
          <a:xfrm>
            <a:off x="552450" y="1851026"/>
            <a:ext cx="3738196" cy="2943712"/>
          </a:xfrm>
        </p:spPr>
        <p:txBody>
          <a:bodyPr>
            <a:normAutofit/>
          </a:bodyPr>
          <a:lstStyle/>
          <a:p>
            <a:pPr marL="335340" indent="-335340" defTabSz="937391">
              <a:defRPr/>
            </a:pPr>
            <a:r>
              <a:rPr lang="en-US" dirty="0"/>
              <a:t>Contractor must </a:t>
            </a:r>
            <a:r>
              <a:rPr lang="en-US" dirty="0" smtClean="0"/>
              <a:t>review </a:t>
            </a:r>
            <a:r>
              <a:rPr lang="en-US" dirty="0"/>
              <a:t>and understand “Using the Construction Task </a:t>
            </a:r>
            <a:r>
              <a:rPr lang="en-US" dirty="0" smtClean="0"/>
              <a:t>Catalog®”</a:t>
            </a:r>
          </a:p>
          <a:p>
            <a:pPr marL="335340" indent="-335340" defTabSz="937391">
              <a:defRPr/>
            </a:pPr>
            <a:r>
              <a:rPr lang="en-US" dirty="0"/>
              <a:t>Rules of the </a:t>
            </a:r>
            <a:r>
              <a:rPr lang="en-US" dirty="0" smtClean="0"/>
              <a:t>game</a:t>
            </a:r>
            <a:endParaRPr lang="en-US" dirty="0"/>
          </a:p>
          <a:p>
            <a:pPr marL="335340" indent="-335340" defTabSz="937391">
              <a:defRPr/>
            </a:pPr>
            <a:r>
              <a:rPr lang="en-US" dirty="0"/>
              <a:t>Make sure you get paid for all appropriate </a:t>
            </a:r>
            <a:r>
              <a:rPr lang="en-US" dirty="0" smtClean="0"/>
              <a:t>tasks</a:t>
            </a:r>
            <a:endParaRPr lang="en-US" dirty="0"/>
          </a:p>
          <a:p>
            <a:pPr marL="335340" indent="-335340" defTabSz="937391">
              <a:defRPr/>
            </a:pPr>
            <a:r>
              <a:rPr lang="en-US" dirty="0" smtClean="0"/>
              <a:t>Pages </a:t>
            </a:r>
            <a:r>
              <a:rPr lang="en-US" dirty="0"/>
              <a:t>00 – 1 to </a:t>
            </a:r>
            <a:r>
              <a:rPr lang="en-US" dirty="0" smtClean="0"/>
              <a:t>00-8 </a:t>
            </a:r>
            <a:r>
              <a:rPr lang="en-US" dirty="0"/>
              <a:t>of the </a:t>
            </a:r>
            <a:r>
              <a:rPr lang="en-US" dirty="0" smtClean="0"/>
              <a:t>C</a:t>
            </a:r>
            <a:r>
              <a:rPr lang="en-US" sz="1800" dirty="0" smtClean="0"/>
              <a:t>TC</a:t>
            </a:r>
            <a:endParaRPr lang="en-US" sz="18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8600" y="5664292"/>
            <a:ext cx="8610600" cy="6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endParaRPr lang="en-US" dirty="0" smtClean="0">
              <a:solidFill>
                <a:srgbClr val="F37021"/>
              </a:solidFill>
              <a:latin typeface="Tahoma"/>
              <a:cs typeface="Tahoma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Tahoma"/>
                <a:cs typeface="Tahoma"/>
              </a:rPr>
              <a:t>* Handout</a:t>
            </a:r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92" y="1707257"/>
            <a:ext cx="330381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38934"/>
              </p:ext>
            </p:extLst>
          </p:nvPr>
        </p:nvGraphicFramePr>
        <p:xfrm>
          <a:off x="616222" y="2284511"/>
          <a:ext cx="798512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Document" r:id="rId3" imgW="7645400" imgH="2730500" progId="Word.Document.8">
                  <p:embed/>
                </p:oleObj>
              </mc:Choice>
              <mc:Fallback>
                <p:oleObj name="Document" r:id="rId3" imgW="7645400" imgH="2730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22" y="2284511"/>
                        <a:ext cx="7985125" cy="28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90594" y="1677365"/>
            <a:ext cx="8472406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/>
          <a:p>
            <a:pPr marL="335340" indent="-335340" defTabSz="937391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006666"/>
              </a:buClr>
              <a:buSzPct val="85000"/>
              <a:buFont typeface="Wingdings 2" pitchFamily="18" charset="2"/>
              <a:buChar char=""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26994" y="5144895"/>
            <a:ext cx="3354834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/>
          <a:p>
            <a:pPr marL="411766" indent="-112300" algn="ctr">
              <a:lnSpc>
                <a:spcPct val="125000"/>
              </a:lnSpc>
              <a:spcBef>
                <a:spcPct val="30000"/>
              </a:spcBef>
              <a:buClr>
                <a:srgbClr val="000000"/>
              </a:buClr>
              <a:buSzPct val="100000"/>
            </a:pPr>
            <a:r>
              <a:rPr lang="en-US" dirty="0" smtClean="0">
                <a:solidFill>
                  <a:schemeClr val="accent1"/>
                </a:solidFill>
                <a:latin typeface="Tahoma"/>
                <a:cs typeface="Tahoma"/>
              </a:rPr>
              <a:t>Compare these prices</a:t>
            </a:r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5270" y="5181531"/>
            <a:ext cx="4037386" cy="22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46033" rIns="92065" bIns="46033"/>
          <a:lstStyle/>
          <a:p>
            <a:pPr marL="411766" indent="-112300">
              <a:lnSpc>
                <a:spcPct val="125000"/>
              </a:lnSpc>
              <a:spcBef>
                <a:spcPct val="30000"/>
              </a:spcBef>
              <a:buClr>
                <a:srgbClr val="000000"/>
              </a:buClr>
              <a:buSzPct val="100000"/>
            </a:pPr>
            <a:endParaRPr lang="en-US" sz="90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Understanding the </a:t>
            </a:r>
            <a:br>
              <a:rPr lang="en-US" sz="2800" dirty="0"/>
            </a:br>
            <a:r>
              <a:rPr lang="en-US" sz="2800" dirty="0"/>
              <a:t>Construction Task </a:t>
            </a:r>
            <a:r>
              <a:rPr lang="en-US" sz="2800" dirty="0" smtClean="0"/>
              <a:t>Catalog®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Include All Appropriate Tasks:</a:t>
            </a:r>
          </a:p>
          <a:p>
            <a:endParaRPr lang="en-US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69276" y="5465001"/>
            <a:ext cx="1799492" cy="6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endParaRPr lang="en-US" dirty="0" smtClean="0">
              <a:solidFill>
                <a:srgbClr val="F37021"/>
              </a:solidFill>
              <a:latin typeface="Tahoma"/>
              <a:cs typeface="Tahoma"/>
            </a:endParaRPr>
          </a:p>
          <a:p>
            <a:r>
              <a:rPr lang="en-US" dirty="0" smtClean="0">
                <a:solidFill>
                  <a:srgbClr val="C3161D"/>
                </a:solidFill>
                <a:latin typeface="Tahoma"/>
                <a:cs typeface="Tahoma"/>
              </a:rPr>
              <a:t>* Sample only</a:t>
            </a:r>
            <a:endParaRPr lang="en-US" dirty="0">
              <a:solidFill>
                <a:srgbClr val="C3161D"/>
              </a:solidFill>
              <a:latin typeface="Tahoma"/>
              <a:cs typeface="Tahom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79067" y="2658533"/>
            <a:ext cx="630505" cy="256891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98061" y="4920088"/>
            <a:ext cx="1296589" cy="3073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744632" y="2514600"/>
            <a:ext cx="395819" cy="14393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94650" y="4810019"/>
            <a:ext cx="459317" cy="143933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725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Agenda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2450" y="1851025"/>
            <a:ext cx="7962900" cy="3693989"/>
          </a:xfrm>
        </p:spPr>
        <p:txBody>
          <a:bodyPr>
            <a:normAutofit/>
          </a:bodyPr>
          <a:lstStyle/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JOC Overview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JOC Process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JOC Contract Documents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Benefits of JOC to Contractors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Misc.</a:t>
            </a:r>
          </a:p>
          <a:p>
            <a:pPr marL="335340" indent="-335340" defTabSz="93739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 Pre-priced Tasks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Work Tasks not in the CTC</a:t>
            </a:r>
            <a:endParaRPr lang="en-US" dirty="0" smtClean="0">
              <a:solidFill>
                <a:srgbClr val="75808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Three (3) Quotes on vendors’ or subcontractors’ letterhead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Justification for less than three (3) Quotes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Markup based on </a:t>
            </a:r>
            <a:r>
              <a:rPr lang="en-US" dirty="0" smtClean="0"/>
              <a:t>NPP formula</a:t>
            </a:r>
            <a:endParaRPr lang="en-US" dirty="0"/>
          </a:p>
          <a:p>
            <a:pPr marL="114300" lvl="2" indent="0">
              <a:buNone/>
              <a:tabLst>
                <a:tab pos="514350" algn="l"/>
              </a:tabLst>
              <a:defRPr/>
            </a:pPr>
            <a:endParaRPr lang="en-US" dirty="0">
              <a:solidFill>
                <a:srgbClr val="758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Methods to Calculate the </a:t>
            </a:r>
            <a:br>
              <a:rPr lang="en-US" sz="2800" dirty="0" smtClean="0"/>
            </a:br>
            <a:r>
              <a:rPr lang="en-US" sz="2800" dirty="0" smtClean="0"/>
              <a:t>Adjustment Factors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2450" y="1733796"/>
            <a:ext cx="3663093" cy="53929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Recommended Method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42220" y="2362443"/>
            <a:ext cx="3973323" cy="32177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Use Historical Project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Select a Completed Project </a:t>
            </a:r>
          </a:p>
          <a:p>
            <a:pPr lvl="2"/>
            <a:r>
              <a:rPr lang="en-US" sz="1800" b="1" dirty="0">
                <a:solidFill>
                  <a:schemeClr val="accent1"/>
                </a:solidFill>
              </a:rPr>
              <a:t>You Know Scope and Direct Costs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Price Project From CTC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Add on Overhead and Profit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Calculate the Adjustment Factor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923693" y="2362443"/>
            <a:ext cx="4220308" cy="3569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Create a Representative Project</a:t>
            </a:r>
          </a:p>
          <a:p>
            <a:pPr marL="514350" lvl="2">
              <a:spcBef>
                <a:spcPts val="75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Create a Scope of Work</a:t>
            </a:r>
          </a:p>
          <a:p>
            <a:pPr marL="514350" lvl="2">
              <a:spcBef>
                <a:spcPts val="75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Get Sub Quotes or Estimate Cost</a:t>
            </a:r>
          </a:p>
          <a:p>
            <a:pPr marL="514350" lvl="2">
              <a:spcBef>
                <a:spcPts val="75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Price Project From CTC</a:t>
            </a:r>
          </a:p>
          <a:p>
            <a:pPr marL="514350" lvl="2">
              <a:spcBef>
                <a:spcPts val="75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Add on Overhead and Profit </a:t>
            </a:r>
          </a:p>
          <a:p>
            <a:pPr marL="514350" lvl="2">
              <a:spcBef>
                <a:spcPts val="75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Calculate the Adjustment Factor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370635" y="1733797"/>
            <a:ext cx="3663093" cy="539298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Alternative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57502" y="914400"/>
            <a:ext cx="5581698" cy="456372"/>
          </a:xfrm>
          <a:prstGeom prst="rect">
            <a:avLst/>
          </a:prstGeom>
          <a:noFill/>
        </p:spPr>
        <p:txBody>
          <a:bodyPr lIns="96092" tIns="48047" rIns="96092" bIns="48047" anchor="ctr"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4976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Sample Project -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</a:t>
            </a:r>
            <a:r>
              <a:rPr lang="en-US" sz="2800" dirty="0"/>
              <a:t>Detailed Scope of Work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2450" y="1628288"/>
            <a:ext cx="7962900" cy="4477503"/>
          </a:xfrm>
        </p:spPr>
        <p:txBody>
          <a:bodyPr>
            <a:noAutofit/>
          </a:bodyPr>
          <a:lstStyle/>
          <a:p>
            <a:r>
              <a:rPr lang="en-US" sz="1800" dirty="0" smtClean="0"/>
              <a:t>Renovation </a:t>
            </a:r>
          </a:p>
          <a:p>
            <a:pPr lvl="1"/>
            <a:r>
              <a:rPr lang="en-US" sz="1400" dirty="0" smtClean="0"/>
              <a:t>Doors and Hardware</a:t>
            </a:r>
          </a:p>
          <a:p>
            <a:pPr lvl="2"/>
            <a:r>
              <a:rPr lang="en-US" sz="1400" dirty="0" smtClean="0"/>
              <a:t>Replace 12 interior doors, hinges and hardware</a:t>
            </a:r>
          </a:p>
          <a:p>
            <a:pPr lvl="2"/>
            <a:r>
              <a:rPr lang="en-US" sz="1400" dirty="0" smtClean="0"/>
              <a:t>Doors shall be 3x7, solid core wood doors</a:t>
            </a:r>
          </a:p>
          <a:p>
            <a:pPr lvl="2"/>
            <a:r>
              <a:rPr lang="en-US" sz="1400" dirty="0" smtClean="0"/>
              <a:t>Grade 2 locksets with knobs</a:t>
            </a:r>
          </a:p>
          <a:p>
            <a:pPr lvl="2"/>
            <a:r>
              <a:rPr lang="en-US" sz="1400" dirty="0" smtClean="0"/>
              <a:t>Replace 2 push bar exist devices and door closers on exit doors</a:t>
            </a:r>
          </a:p>
          <a:p>
            <a:pPr lvl="1"/>
            <a:r>
              <a:rPr lang="en-US" sz="1400" dirty="0" smtClean="0"/>
              <a:t>Interior Lighting</a:t>
            </a:r>
          </a:p>
          <a:p>
            <a:pPr lvl="2"/>
            <a:r>
              <a:rPr lang="en-US" sz="1400" dirty="0" smtClean="0"/>
              <a:t>Replace all lay-in </a:t>
            </a:r>
            <a:r>
              <a:rPr lang="en-US" sz="1400" dirty="0" err="1" smtClean="0"/>
              <a:t>troffer</a:t>
            </a:r>
            <a:r>
              <a:rPr lang="en-US" sz="1400" dirty="0" smtClean="0"/>
              <a:t> fixtures on first and second floors. 48 in total</a:t>
            </a:r>
          </a:p>
          <a:p>
            <a:pPr lvl="2"/>
            <a:r>
              <a:rPr lang="en-US" sz="1400" dirty="0" smtClean="0"/>
              <a:t>Replace 4 exit fixtures</a:t>
            </a:r>
          </a:p>
          <a:p>
            <a:pPr lvl="2"/>
            <a:r>
              <a:rPr lang="en-US" sz="1400" dirty="0" smtClean="0"/>
              <a:t>Replace 12 industrial fixtures in shop area</a:t>
            </a:r>
          </a:p>
          <a:p>
            <a:pPr lvl="1"/>
            <a:r>
              <a:rPr lang="en-US" sz="1400" dirty="0" smtClean="0"/>
              <a:t>Plumbing Fixtures</a:t>
            </a:r>
          </a:p>
          <a:p>
            <a:pPr lvl="2"/>
            <a:r>
              <a:rPr lang="en-US" sz="1400" dirty="0" smtClean="0"/>
              <a:t>Replace 8 bathroom sinks, 8 faucets, and 8 toilets in men’s and women’s bathroom in admin building and shop area</a:t>
            </a:r>
          </a:p>
          <a:p>
            <a:pPr lvl="2"/>
            <a:r>
              <a:rPr lang="en-US" sz="1400" dirty="0" smtClean="0"/>
              <a:t>Replace 4 water fountains</a:t>
            </a:r>
          </a:p>
          <a:p>
            <a:pPr lvl="1"/>
            <a:r>
              <a:rPr lang="en-US" sz="1400" dirty="0" smtClean="0"/>
              <a:t>Replace Boiler</a:t>
            </a:r>
          </a:p>
          <a:p>
            <a:pPr lvl="2"/>
            <a:r>
              <a:rPr lang="en-US" sz="1400" dirty="0" smtClean="0"/>
              <a:t>Demo existing boiler and as much piping and venting to accommodate new boiler. Install a new 1028 </a:t>
            </a:r>
            <a:r>
              <a:rPr lang="en-US" sz="1400" dirty="0" err="1" smtClean="0"/>
              <a:t>mbh</a:t>
            </a:r>
            <a:r>
              <a:rPr lang="en-US" sz="1400" dirty="0" smtClean="0"/>
              <a:t> oil fired cast iron boiler. Weil-McLain Model 88. No access for packaged boiler. Must field assemble sections. Provide new piping as required. </a:t>
            </a:r>
          </a:p>
          <a:p>
            <a:pPr lvl="1"/>
            <a:r>
              <a:rPr lang="en-US" sz="1400" dirty="0" smtClean="0">
                <a:solidFill>
                  <a:srgbClr val="C3161D"/>
                </a:solidFill>
              </a:rPr>
              <a:t>Normal Working Hours Apply</a:t>
            </a:r>
            <a:endParaRPr lang="en-US" sz="1400" dirty="0">
              <a:solidFill>
                <a:srgbClr val="C3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4" y="2667003"/>
            <a:ext cx="2517942" cy="3240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08" y="2423117"/>
            <a:ext cx="2542340" cy="327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19" y="2168769"/>
            <a:ext cx="2474023" cy="3201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3" y="1903901"/>
            <a:ext cx="24669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Sample Project – Price Proposal</a:t>
            </a:r>
            <a:endParaRPr lang="en-US" sz="2800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88" y="2887276"/>
            <a:ext cx="6309936" cy="27432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2668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28600" y="1716968"/>
            <a:ext cx="4495800" cy="48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4" tIns="45227" rIns="92014" bIns="45227"/>
          <a:lstStyle/>
          <a:p>
            <a:pPr marL="346075" indent="-346075" defTabSz="923925">
              <a:lnSpc>
                <a:spcPct val="120000"/>
              </a:lnSpc>
              <a:spcBef>
                <a:spcPct val="50000"/>
              </a:spcBef>
              <a:buSzPct val="100000"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57502" y="914400"/>
            <a:ext cx="5581698" cy="456372"/>
          </a:xfrm>
          <a:prstGeom prst="rect">
            <a:avLst/>
          </a:prstGeom>
          <a:noFill/>
        </p:spPr>
        <p:txBody>
          <a:bodyPr lIns="96092" tIns="48047" rIns="96092" bIns="48047" anchor="ctr"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4976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95800" y="1676400"/>
            <a:ext cx="4495800" cy="483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4" tIns="45227" rIns="92014" bIns="45227"/>
          <a:lstStyle/>
          <a:p>
            <a:pPr marL="346075" indent="-346075" defTabSz="923925">
              <a:lnSpc>
                <a:spcPct val="120000"/>
              </a:lnSpc>
              <a:spcBef>
                <a:spcPct val="50000"/>
              </a:spcBef>
              <a:buSzPct val="100000"/>
            </a:pP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Sample Project – </a:t>
            </a:r>
            <a:br>
              <a:rPr lang="en-US" sz="2800" dirty="0" smtClean="0"/>
            </a:br>
            <a:r>
              <a:rPr lang="en-US" sz="2800" dirty="0" smtClean="0"/>
              <a:t>               CTC Price vs. Quotes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2450" y="1757242"/>
            <a:ext cx="3257550" cy="539298"/>
          </a:xfrm>
        </p:spPr>
        <p:txBody>
          <a:bodyPr>
            <a:noAutofit/>
          </a:bodyPr>
          <a:lstStyle/>
          <a:p>
            <a:r>
              <a:rPr lang="en-US" sz="2000" dirty="0" smtClean="0"/>
              <a:t>Direct </a:t>
            </a:r>
            <a:r>
              <a:rPr lang="en-US" sz="2000" dirty="0"/>
              <a:t>Cost of Work from </a:t>
            </a:r>
            <a:r>
              <a:rPr lang="en-US" sz="2000" dirty="0" smtClean="0"/>
              <a:t>CTC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80643" y="2538288"/>
            <a:ext cx="4103078" cy="34893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Replace </a:t>
            </a:r>
            <a:r>
              <a:rPr lang="en-US" sz="2000" dirty="0"/>
              <a:t>Boiler	</a:t>
            </a:r>
            <a:r>
              <a:rPr lang="en-US" sz="2000" dirty="0" smtClean="0"/>
              <a:t>$ </a:t>
            </a:r>
            <a:r>
              <a:rPr lang="en-US" sz="2000" dirty="0"/>
              <a:t>48,911.43</a:t>
            </a:r>
          </a:p>
          <a:p>
            <a:r>
              <a:rPr lang="en-US" sz="2000" dirty="0"/>
              <a:t>Doors </a:t>
            </a:r>
            <a:r>
              <a:rPr lang="en-US" sz="2000" dirty="0" smtClean="0"/>
              <a:t>/ Hardware	$   9,748.46</a:t>
            </a:r>
            <a:endParaRPr lang="en-US" sz="2000" dirty="0"/>
          </a:p>
          <a:p>
            <a:r>
              <a:rPr lang="en-US" sz="2000" dirty="0"/>
              <a:t>Lighting	</a:t>
            </a:r>
            <a:r>
              <a:rPr lang="en-US" sz="2000" dirty="0" smtClean="0"/>
              <a:t>	$ </a:t>
            </a:r>
            <a:r>
              <a:rPr lang="en-US" sz="2000" dirty="0"/>
              <a:t>15,845.00</a:t>
            </a:r>
          </a:p>
          <a:p>
            <a:r>
              <a:rPr lang="en-US" sz="2000" dirty="0"/>
              <a:t>Plumbing	</a:t>
            </a:r>
            <a:r>
              <a:rPr lang="en-US" sz="2000" dirty="0" smtClean="0"/>
              <a:t>	$ 14,986.76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TOTAL  </a:t>
            </a:r>
            <a:r>
              <a:rPr lang="en-US" sz="2000" dirty="0"/>
              <a:t>=	</a:t>
            </a:r>
            <a:r>
              <a:rPr lang="en-US" sz="2000" dirty="0" smtClean="0"/>
              <a:t>	$ </a:t>
            </a:r>
            <a:r>
              <a:rPr lang="en-US" sz="2000" dirty="0"/>
              <a:t>89,491.65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994030" y="2538288"/>
            <a:ext cx="3997568" cy="33480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Replace Boiler	$ </a:t>
            </a:r>
            <a:r>
              <a:rPr lang="en-US" sz="2000" dirty="0"/>
              <a:t>47,500.00</a:t>
            </a:r>
          </a:p>
          <a:p>
            <a:r>
              <a:rPr lang="en-US" sz="2000" dirty="0"/>
              <a:t>Doors </a:t>
            </a:r>
            <a:r>
              <a:rPr lang="en-US" sz="2000" dirty="0" smtClean="0"/>
              <a:t>/ Hardware</a:t>
            </a:r>
            <a:r>
              <a:rPr lang="en-US" sz="2000" dirty="0"/>
              <a:t>	$ </a:t>
            </a:r>
            <a:r>
              <a:rPr lang="en-US" sz="2000" dirty="0" smtClean="0"/>
              <a:t>  9,250.00</a:t>
            </a:r>
            <a:endParaRPr lang="en-US" sz="2000" dirty="0"/>
          </a:p>
          <a:p>
            <a:r>
              <a:rPr lang="en-US" sz="2000" dirty="0"/>
              <a:t>Lighting	</a:t>
            </a:r>
            <a:r>
              <a:rPr lang="en-US" sz="2000" dirty="0" smtClean="0"/>
              <a:t>	$ </a:t>
            </a:r>
            <a:r>
              <a:rPr lang="en-US" sz="2000" dirty="0"/>
              <a:t>16,750.00</a:t>
            </a:r>
          </a:p>
          <a:p>
            <a:r>
              <a:rPr lang="en-US" sz="2000" dirty="0"/>
              <a:t>Plumbing	</a:t>
            </a:r>
            <a:r>
              <a:rPr lang="en-US" sz="2000" dirty="0" smtClean="0"/>
              <a:t>	$ </a:t>
            </a:r>
            <a:r>
              <a:rPr lang="en-US" sz="2000" dirty="0"/>
              <a:t>12,500.00</a:t>
            </a:r>
          </a:p>
          <a:p>
            <a:pPr marL="0" indent="-125636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pPr marL="0" indent="-125636">
              <a:buNone/>
            </a:pPr>
            <a:r>
              <a:rPr lang="en-US" sz="2000" dirty="0" smtClean="0"/>
              <a:t>TOTAL  </a:t>
            </a:r>
            <a:r>
              <a:rPr lang="en-US" sz="2000" dirty="0"/>
              <a:t>=	</a:t>
            </a:r>
            <a:r>
              <a:rPr lang="en-US" sz="2000" dirty="0" smtClean="0"/>
              <a:t>	$ </a:t>
            </a:r>
            <a:r>
              <a:rPr lang="en-US" sz="2000" dirty="0"/>
              <a:t>89,000.00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07223" y="1569675"/>
            <a:ext cx="3257550" cy="539298"/>
          </a:xfrm>
        </p:spPr>
        <p:txBody>
          <a:bodyPr>
            <a:noAutofit/>
          </a:bodyPr>
          <a:lstStyle/>
          <a:p>
            <a:r>
              <a:rPr lang="en-US" sz="2000" dirty="0" smtClean="0"/>
              <a:t>Direct Cost of Work from Quotes or Estimates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92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57502" y="914400"/>
            <a:ext cx="5581698" cy="456372"/>
          </a:xfrm>
          <a:prstGeom prst="rect">
            <a:avLst/>
          </a:prstGeom>
          <a:noFill/>
        </p:spPr>
        <p:txBody>
          <a:bodyPr lIns="96092" tIns="48047" rIns="96092" bIns="48047" anchor="ctr"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497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Sample Project </a:t>
            </a:r>
            <a:r>
              <a:rPr lang="en-US" sz="2800" dirty="0" smtClean="0"/>
              <a:t>– </a:t>
            </a:r>
            <a:br>
              <a:rPr lang="en-US" sz="2800" dirty="0" smtClean="0"/>
            </a:br>
            <a:r>
              <a:rPr lang="en-US" sz="2800" dirty="0" smtClean="0"/>
              <a:t>Putting </a:t>
            </a:r>
            <a:r>
              <a:rPr lang="en-US" sz="2800" dirty="0"/>
              <a:t>It All </a:t>
            </a:r>
            <a:r>
              <a:rPr lang="en-US" sz="2800" dirty="0" smtClean="0"/>
              <a:t>Together</a:t>
            </a:r>
            <a:endParaRPr lang="en-US" sz="28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552450" y="1547448"/>
            <a:ext cx="7962900" cy="377483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A.	Direct Cost of Work from Quotes 	</a:t>
            </a:r>
            <a:r>
              <a:rPr lang="en-US" dirty="0" smtClean="0"/>
              <a:t>	  $</a:t>
            </a:r>
            <a:r>
              <a:rPr lang="en-US" dirty="0"/>
              <a:t>89,000.00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B.	Overhead  10%*			</a:t>
            </a:r>
            <a:r>
              <a:rPr lang="en-US" dirty="0" smtClean="0"/>
              <a:t>  	  </a:t>
            </a:r>
            <a:r>
              <a:rPr lang="en-US" u="sng" dirty="0" smtClean="0"/>
              <a:t>$  </a:t>
            </a:r>
            <a:r>
              <a:rPr lang="en-US" u="sng" dirty="0"/>
              <a:t>8,900.00</a:t>
            </a:r>
            <a:r>
              <a:rPr lang="en-US" dirty="0"/>
              <a:t>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C.	Subtotal (Cost &amp; O/H)	</a:t>
            </a:r>
            <a:r>
              <a:rPr lang="en-US" dirty="0" smtClean="0"/>
              <a:t>		  $</a:t>
            </a:r>
            <a:r>
              <a:rPr lang="en-US" dirty="0"/>
              <a:t>97,900.00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D.	Profit  10%*			</a:t>
            </a:r>
            <a:r>
              <a:rPr lang="en-US" dirty="0" smtClean="0"/>
              <a:t>		   </a:t>
            </a:r>
            <a:r>
              <a:rPr lang="en-US" u="sng" dirty="0" smtClean="0"/>
              <a:t>$  </a:t>
            </a:r>
            <a:r>
              <a:rPr lang="en-US" u="sng" dirty="0"/>
              <a:t>9,790.00</a:t>
            </a:r>
            <a:r>
              <a:rPr lang="en-US" dirty="0"/>
              <a:t>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E.	Subtotal (Cost &amp; O/H &amp; Profit</a:t>
            </a:r>
            <a:r>
              <a:rPr lang="en-US" dirty="0" smtClean="0"/>
              <a:t>)		$</a:t>
            </a:r>
            <a:r>
              <a:rPr lang="en-US" dirty="0"/>
              <a:t>107,690.00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F.	Price From CTC		</a:t>
            </a:r>
            <a:r>
              <a:rPr lang="en-US" dirty="0" smtClean="0"/>
              <a:t>		  $</a:t>
            </a:r>
            <a:r>
              <a:rPr lang="en-US" dirty="0"/>
              <a:t>89,491.65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Adjustment Factor (= E / F</a:t>
            </a:r>
            <a:r>
              <a:rPr lang="en-US" sz="2000" dirty="0" smtClean="0"/>
              <a:t>)  =  1.2034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0661" y="5476724"/>
            <a:ext cx="8763000" cy="5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0" tIns="44920" rIns="89840" bIns="4492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  <a:latin typeface="Tahoma"/>
                <a:cs typeface="Tahoma"/>
              </a:rPr>
              <a:t>*Sample Only. Contractor to determine O/H &amp; Profit. </a:t>
            </a:r>
            <a:br>
              <a:rPr lang="en-US" sz="1500" dirty="0" smtClean="0">
                <a:solidFill>
                  <a:schemeClr val="accent1"/>
                </a:solidFill>
                <a:latin typeface="Tahoma"/>
                <a:cs typeface="Tahoma"/>
              </a:rPr>
            </a:br>
            <a:r>
              <a:rPr lang="en-US" sz="1500" dirty="0" smtClean="0">
                <a:solidFill>
                  <a:schemeClr val="accent1"/>
                </a:solidFill>
                <a:latin typeface="Tahoma"/>
                <a:cs typeface="Tahoma"/>
              </a:rPr>
              <a:t>                     </a:t>
            </a:r>
            <a:r>
              <a:rPr lang="en-US" sz="1500" u="sng" dirty="0" smtClean="0">
                <a:solidFill>
                  <a:schemeClr val="accent1"/>
                </a:solidFill>
                <a:latin typeface="Tahoma"/>
                <a:cs typeface="Tahoma"/>
              </a:rPr>
              <a:t>Prepare this calculation for more than one sample project</a:t>
            </a:r>
            <a:r>
              <a:rPr lang="en-US" sz="1500" dirty="0" smtClean="0">
                <a:solidFill>
                  <a:schemeClr val="accent1"/>
                </a:solidFill>
                <a:latin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4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Contractor Adjustment Factor</a:t>
            </a:r>
            <a:endParaRPr lang="en-US" sz="28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>
          <a:xfrm>
            <a:off x="552450" y="1851025"/>
            <a:ext cx="7962900" cy="1900359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Adjustment Factors</a:t>
            </a:r>
            <a:endParaRPr lang="en-US" dirty="0"/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Determines lowest proposed price AND</a:t>
            </a: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Used to price individual Job Orders</a:t>
            </a:r>
          </a:p>
          <a:p>
            <a:pPr lvl="1"/>
            <a:r>
              <a:rPr lang="en-US" sz="2100" b="1" dirty="0">
                <a:solidFill>
                  <a:schemeClr val="accent1"/>
                </a:solidFill>
              </a:rPr>
              <a:t>Price Proposal total becomes the lump sum Job Order Price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8" y="3751384"/>
            <a:ext cx="8544020" cy="192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Contractor Adjustment Factor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2"/>
          </p:nvPr>
        </p:nvSpPr>
        <p:spPr>
          <a:xfrm>
            <a:off x="552450" y="1758462"/>
            <a:ext cx="7962900" cy="4208584"/>
          </a:xfrm>
        </p:spPr>
        <p:txBody>
          <a:bodyPr>
            <a:normAutofit/>
          </a:bodyPr>
          <a:lstStyle/>
          <a:p>
            <a:r>
              <a:rPr lang="en-US" dirty="0" smtClean="0"/>
              <a:t>Annual Price Adjustment</a:t>
            </a:r>
          </a:p>
          <a:p>
            <a:pPr lvl="1"/>
            <a:r>
              <a:rPr lang="en-US" dirty="0" smtClean="0"/>
              <a:t>Applied annually on the Contract Award’s Anniversary Date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Based on </a:t>
            </a:r>
            <a:r>
              <a:rPr lang="en-US" dirty="0"/>
              <a:t>CCI </a:t>
            </a:r>
            <a:r>
              <a:rPr lang="en-US" dirty="0" smtClean="0"/>
              <a:t>for average of the twenty cities published by Engineering News Record</a:t>
            </a:r>
          </a:p>
          <a:p>
            <a:pPr lvl="1"/>
            <a:r>
              <a:rPr lang="en-US" dirty="0" smtClean="0"/>
              <a:t>Calculation</a:t>
            </a:r>
          </a:p>
          <a:p>
            <a:pPr lvl="2"/>
            <a:r>
              <a:rPr lang="en-US" sz="1600" u="sng" dirty="0"/>
              <a:t>Average CCI for Current Year</a:t>
            </a:r>
            <a:r>
              <a:rPr lang="en-US" sz="1600" dirty="0"/>
              <a:t> </a:t>
            </a:r>
            <a:r>
              <a:rPr lang="en-US" sz="1600" dirty="0" smtClean="0"/>
              <a:t>    =     The </a:t>
            </a:r>
            <a:r>
              <a:rPr lang="en-US" sz="1600" dirty="0"/>
              <a:t>% Increase or Decrease in 	</a:t>
            </a:r>
          </a:p>
          <a:p>
            <a:pPr marL="1028700" lvl="3" indent="0">
              <a:buNone/>
            </a:pPr>
            <a:r>
              <a:rPr lang="en-US" sz="1450" dirty="0" smtClean="0"/>
              <a:t>Average </a:t>
            </a:r>
            <a:r>
              <a:rPr lang="en-US" sz="1450" dirty="0"/>
              <a:t>CCI for Base Year	  </a:t>
            </a:r>
            <a:r>
              <a:rPr lang="en-US" sz="1450" dirty="0" smtClean="0"/>
              <a:t>       Construction </a:t>
            </a:r>
            <a:r>
              <a:rPr lang="en-US" sz="1450" dirty="0"/>
              <a:t>Costs</a:t>
            </a:r>
          </a:p>
          <a:p>
            <a:pPr lvl="2"/>
            <a:r>
              <a:rPr lang="en-US" sz="1600" dirty="0"/>
              <a:t>Percentage x Original Adjustment Factors = New Adjustment Factors for Next Year</a:t>
            </a:r>
          </a:p>
          <a:p>
            <a:pPr lvl="1"/>
            <a:r>
              <a:rPr lang="en-US" dirty="0"/>
              <a:t>Normal Working </a:t>
            </a:r>
            <a:r>
              <a:rPr lang="en-US" dirty="0" smtClean="0"/>
              <a:t>Hours</a:t>
            </a:r>
            <a:endParaRPr lang="en-US" dirty="0"/>
          </a:p>
          <a:p>
            <a:pPr lvl="1"/>
            <a:r>
              <a:rPr lang="en-US" dirty="0"/>
              <a:t>Other Than Normal Working </a:t>
            </a:r>
            <a:r>
              <a:rPr lang="en-US" dirty="0" smtClean="0"/>
              <a:t>Hours</a:t>
            </a:r>
          </a:p>
          <a:p>
            <a:pPr marL="457092" lvl="1" indent="0">
              <a:buNone/>
            </a:pPr>
            <a:endParaRPr lang="en-US" dirty="0"/>
          </a:p>
          <a:p>
            <a:pPr marL="4570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291729" y="2438503"/>
            <a:ext cx="8776071" cy="91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4" tIns="45227" rIns="90454" bIns="45227"/>
          <a:lstStyle/>
          <a:p>
            <a:pPr marL="336899" indent="-336899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•"/>
            </a:pPr>
            <a:endParaRPr lang="en-US" dirty="0">
              <a:solidFill>
                <a:srgbClr val="000066"/>
              </a:solidFill>
              <a:latin typeface="USABlack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85800" y="9906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97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Management Software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8"/>
          <a:stretch/>
        </p:blipFill>
        <p:spPr>
          <a:xfrm>
            <a:off x="3787058" y="2895651"/>
            <a:ext cx="5128342" cy="3000792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62879" y="1752600"/>
            <a:ext cx="4933303" cy="39167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Internet Based Software Provided with Contract</a:t>
            </a:r>
          </a:p>
          <a:p>
            <a:pPr lvl="1"/>
            <a:r>
              <a:rPr lang="en-US" dirty="0"/>
              <a:t>eGordian</a:t>
            </a:r>
            <a:r>
              <a:rPr lang="en-US" baseline="30000" dirty="0"/>
              <a:t>®</a:t>
            </a:r>
            <a:r>
              <a:rPr lang="en-US" dirty="0"/>
              <a:t> Software Expedites the Job Order Process</a:t>
            </a:r>
          </a:p>
          <a:p>
            <a:pPr lvl="2"/>
            <a:r>
              <a:rPr lang="en-US" dirty="0"/>
              <a:t>Price Proposals</a:t>
            </a:r>
          </a:p>
          <a:p>
            <a:pPr lvl="2"/>
            <a:r>
              <a:rPr lang="en-US" dirty="0"/>
              <a:t>Subcontractor Lists</a:t>
            </a:r>
          </a:p>
          <a:p>
            <a:pPr lvl="2"/>
            <a:r>
              <a:rPr lang="en-US" dirty="0"/>
              <a:t>Tracking Dates</a:t>
            </a:r>
          </a:p>
          <a:p>
            <a:pPr lvl="2"/>
            <a:r>
              <a:rPr lang="en-US" dirty="0"/>
              <a:t>Required Job Order Forms</a:t>
            </a:r>
          </a:p>
          <a:p>
            <a:pPr lvl="1"/>
            <a:r>
              <a:rPr lang="en-US" dirty="0"/>
              <a:t>Training provided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90550" y="3281242"/>
            <a:ext cx="7962900" cy="1701066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+mj-lt"/>
              </a:rPr>
              <a:t>Questions and Discussion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29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Overview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2450" y="1851026"/>
            <a:ext cx="7962900" cy="4045682"/>
          </a:xfrm>
        </p:spPr>
        <p:txBody>
          <a:bodyPr>
            <a:normAutofit/>
          </a:bodyPr>
          <a:lstStyle/>
          <a:p>
            <a:pPr marL="335340" indent="-335340" defTabSz="937391">
              <a:spcBef>
                <a:spcPts val="1200"/>
              </a:spcBef>
            </a:pPr>
            <a:r>
              <a:rPr lang="en-US" dirty="0" smtClean="0"/>
              <a:t>Job Order Contracting is an Indefinite Quantity Construction Contract</a:t>
            </a:r>
          </a:p>
          <a:p>
            <a:pPr marL="335340" indent="-335340" defTabSz="937391">
              <a:spcBef>
                <a:spcPts val="1200"/>
              </a:spcBef>
            </a:pPr>
            <a:r>
              <a:rPr lang="en-US" dirty="0" smtClean="0"/>
              <a:t>JOC Introduced in </a:t>
            </a:r>
            <a:r>
              <a:rPr lang="en-US" dirty="0"/>
              <a:t>the United States in </a:t>
            </a:r>
            <a:r>
              <a:rPr lang="en-US" dirty="0" smtClean="0"/>
              <a:t>1985</a:t>
            </a:r>
          </a:p>
          <a:p>
            <a:pPr marL="599817" lvl="1" indent="-335340" defTabSz="937391">
              <a:spcBef>
                <a:spcPts val="1200"/>
              </a:spcBef>
            </a:pPr>
            <a:r>
              <a:rPr lang="en-US" dirty="0"/>
              <a:t>Dept. of Defense, USPS, NASA, etc</a:t>
            </a:r>
            <a:r>
              <a:rPr lang="en-US" dirty="0" smtClean="0"/>
              <a:t>.</a:t>
            </a:r>
          </a:p>
          <a:p>
            <a:pPr marL="335340" indent="-335340" defTabSz="937391">
              <a:spcBef>
                <a:spcPts val="1200"/>
              </a:spcBef>
            </a:pPr>
            <a:r>
              <a:rPr lang="en-US" dirty="0"/>
              <a:t>Implemented by states, counties, cities, K-12 </a:t>
            </a:r>
            <a:r>
              <a:rPr lang="en-US" dirty="0" smtClean="0"/>
              <a:t>schools</a:t>
            </a:r>
            <a:r>
              <a:rPr lang="en-US" dirty="0"/>
              <a:t>, universities, housing authorities, etc</a:t>
            </a:r>
            <a:r>
              <a:rPr lang="en-US" dirty="0" smtClean="0"/>
              <a:t>. since 1990</a:t>
            </a:r>
            <a:endParaRPr lang="en-US" dirty="0"/>
          </a:p>
          <a:p>
            <a:pPr marL="335340" indent="-335340" defTabSz="937391">
              <a:spcBef>
                <a:spcPts val="1200"/>
              </a:spcBef>
            </a:pPr>
            <a:r>
              <a:rPr lang="en-US" dirty="0" smtClean="0"/>
              <a:t>Hundreds of contracts currently in use </a:t>
            </a:r>
            <a:endParaRPr lang="en-US" dirty="0"/>
          </a:p>
          <a:p>
            <a:pPr marL="335340" indent="-335340" defTabSz="937391">
              <a:spcBef>
                <a:spcPts val="1200"/>
              </a:spcBef>
            </a:pPr>
            <a:r>
              <a:rPr lang="en-US" dirty="0"/>
              <a:t>Over $</a:t>
            </a:r>
            <a:r>
              <a:rPr lang="en-US" dirty="0" smtClean="0"/>
              <a:t>1.4 </a:t>
            </a:r>
            <a:r>
              <a:rPr lang="en-US" dirty="0"/>
              <a:t>Billion </a:t>
            </a:r>
            <a:r>
              <a:rPr lang="en-US" dirty="0" smtClean="0"/>
              <a:t>in construction placed annually through Gordian JOC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is an Umbrella Contract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721"/>
            <a:ext cx="9144000" cy="32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9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62000" y="11430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004976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" y="1752600"/>
            <a:ext cx="85344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84163" marR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buSzPct val="85000"/>
              <a:buFont typeface="Wingdings 2" pitchFamily="18" charset="2"/>
              <a:buChar char=""/>
              <a:tabLst/>
              <a:defRPr kumimoji="0" lang="en-US" sz="16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marR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0000"/>
              <a:buFont typeface="Wingdings" pitchFamily="2" charset="2"/>
              <a:buChar char=""/>
              <a:tabLst/>
              <a:defRPr kumimoji="0" lang="en-US" sz="1600" b="0" kern="1200" baseline="0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801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373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340" indent="-335340" defTabSz="937391">
              <a:lnSpc>
                <a:spcPct val="10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Is an Umbrella Contract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14350" y="1807234"/>
            <a:ext cx="7962900" cy="3943275"/>
          </a:xfrm>
        </p:spPr>
        <p:txBody>
          <a:bodyPr>
            <a:normAutofit/>
          </a:bodyPr>
          <a:lstStyle/>
          <a:p>
            <a:pPr marL="335340" lvl="1" indent="-335340" defTabSz="937391">
              <a:spcBef>
                <a:spcPts val="600"/>
              </a:spcBef>
              <a:buSzPct val="85000"/>
              <a:buFont typeface="Wingdings 2" pitchFamily="18" charset="2"/>
              <a:buChar char=""/>
              <a:defRPr/>
            </a:pPr>
            <a:r>
              <a:rPr lang="en-US" sz="2100" b="1" dirty="0">
                <a:solidFill>
                  <a:schemeClr val="accent1"/>
                </a:solidFill>
              </a:rPr>
              <a:t>At this time, the </a:t>
            </a:r>
            <a:r>
              <a:rPr lang="en-US" sz="2100" b="1" dirty="0" smtClean="0">
                <a:solidFill>
                  <a:schemeClr val="accent1"/>
                </a:solidFill>
              </a:rPr>
              <a:t> University Cannot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sz="2100" b="1" dirty="0" smtClean="0">
                <a:solidFill>
                  <a:schemeClr val="accent1"/>
                </a:solidFill>
              </a:rPr>
              <a:t>Identify or Commit to any Specific Project or Location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sz="2100" b="1" dirty="0" smtClean="0">
                <a:solidFill>
                  <a:schemeClr val="accent1"/>
                </a:solidFill>
              </a:rPr>
              <a:t>Identify or Commit to any Specific CTC Tasks or Quantities</a:t>
            </a:r>
          </a:p>
          <a:p>
            <a:pPr marL="514444" indent="-400050" defTabSz="93739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Base Term with Option Periods</a:t>
            </a:r>
          </a:p>
          <a:p>
            <a:pPr marL="514444" indent="-400050" defTabSz="93739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Minimum Contract Value</a:t>
            </a:r>
          </a:p>
          <a:p>
            <a:pPr marL="514444" indent="-400050" defTabSz="93739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Maximum Contract Value</a:t>
            </a:r>
          </a:p>
          <a:p>
            <a:pPr marL="514444" indent="-400050" defTabSz="93739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Contractor Performance Drives Volume of Work</a:t>
            </a:r>
            <a:endParaRPr lang="en-US" dirty="0"/>
          </a:p>
          <a:p>
            <a:pPr marL="914400" lvl="1" indent="-400050" defTabSz="937391">
              <a:spcBef>
                <a:spcPts val="6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62000" y="11430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004976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" y="1752600"/>
            <a:ext cx="85344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84163" marR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buSzPct val="85000"/>
              <a:buFont typeface="Wingdings 2" pitchFamily="18" charset="2"/>
              <a:buChar char=""/>
              <a:tabLst/>
              <a:defRPr kumimoji="0" lang="en-US" sz="16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marR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0000"/>
              <a:buFont typeface="Wingdings" pitchFamily="2" charset="2"/>
              <a:buChar char=""/>
              <a:tabLst/>
              <a:defRPr kumimoji="0" lang="en-US" sz="1600" b="0" kern="1200" baseline="0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801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373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340" indent="-335340" defTabSz="937391">
              <a:lnSpc>
                <a:spcPct val="10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is JOC Bid?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2450" y="1851025"/>
            <a:ext cx="7962900" cy="4057405"/>
          </a:xfrm>
        </p:spPr>
        <p:txBody>
          <a:bodyPr>
            <a:normAutofit/>
          </a:bodyPr>
          <a:lstStyle/>
          <a:p>
            <a:pPr marL="335340" lvl="1" indent="-335340" defTabSz="937391">
              <a:spcBef>
                <a:spcPts val="600"/>
              </a:spcBef>
              <a:buSzPct val="85000"/>
              <a:buFont typeface="Wingdings 2" pitchFamily="18" charset="2"/>
              <a:buChar char=""/>
              <a:defRPr/>
            </a:pPr>
            <a:r>
              <a:rPr lang="en-US" sz="2100" b="1" dirty="0">
                <a:solidFill>
                  <a:schemeClr val="accent1"/>
                </a:solidFill>
              </a:rPr>
              <a:t>Award Based on an </a:t>
            </a:r>
            <a:r>
              <a:rPr lang="en-US" sz="2100" b="1" dirty="0" smtClean="0">
                <a:solidFill>
                  <a:schemeClr val="accent1"/>
                </a:solidFill>
              </a:rPr>
              <a:t>Best Value through a Request for Proposal</a:t>
            </a:r>
            <a:endParaRPr lang="en-US" sz="2100" b="1" dirty="0">
              <a:solidFill>
                <a:schemeClr val="accent1"/>
              </a:solidFill>
            </a:endParaRP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sz="2100" b="1" dirty="0" smtClean="0">
                <a:solidFill>
                  <a:schemeClr val="accent1"/>
                </a:solidFill>
              </a:rPr>
              <a:t>Technical Factors and Price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sz="2100" b="1" dirty="0" smtClean="0">
                <a:solidFill>
                  <a:schemeClr val="accent1"/>
                </a:solidFill>
              </a:rPr>
              <a:t>Lowest </a:t>
            </a:r>
            <a:r>
              <a:rPr lang="en-US" sz="2100" b="1" dirty="0">
                <a:solidFill>
                  <a:schemeClr val="accent1"/>
                </a:solidFill>
              </a:rPr>
              <a:t>Price Based on Proposed Adjustment Factors</a:t>
            </a:r>
          </a:p>
          <a:p>
            <a:pPr marL="1314357" lvl="2" indent="-400050" defTabSz="937391">
              <a:spcBef>
                <a:spcPts val="600"/>
              </a:spcBef>
              <a:defRPr/>
            </a:pPr>
            <a:r>
              <a:rPr lang="en-US" sz="2100" b="1" dirty="0">
                <a:solidFill>
                  <a:schemeClr val="accent1"/>
                </a:solidFill>
              </a:rPr>
              <a:t>Normal Working Hours</a:t>
            </a:r>
          </a:p>
          <a:p>
            <a:pPr marL="1314357" lvl="2" indent="-400050" defTabSz="937391">
              <a:spcBef>
                <a:spcPts val="600"/>
              </a:spcBef>
              <a:defRPr/>
            </a:pPr>
            <a:r>
              <a:rPr lang="en-US" sz="2100" b="1" dirty="0">
                <a:solidFill>
                  <a:schemeClr val="accent1"/>
                </a:solidFill>
              </a:rPr>
              <a:t>Other than Normal Working </a:t>
            </a:r>
            <a:r>
              <a:rPr lang="en-US" sz="2100" b="1" dirty="0" smtClean="0">
                <a:solidFill>
                  <a:schemeClr val="accent1"/>
                </a:solidFill>
              </a:rPr>
              <a:t>Hours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sz="2100" b="1" dirty="0" smtClean="0">
                <a:solidFill>
                  <a:schemeClr val="accent1"/>
                </a:solidFill>
              </a:rPr>
              <a:t>Each </a:t>
            </a:r>
            <a:r>
              <a:rPr lang="en-US" sz="2100" b="1" dirty="0">
                <a:solidFill>
                  <a:schemeClr val="accent1"/>
                </a:solidFill>
              </a:rPr>
              <a:t>Adjustment Factor is Weighted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sz="2100" b="1" dirty="0">
                <a:solidFill>
                  <a:schemeClr val="accent1"/>
                </a:solidFill>
              </a:rPr>
              <a:t>Contractor with lowest, responsive, responsible bid is deemed to be the low bidder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endParaRPr lang="en-US" sz="2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Process - How is Work Done?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2450" y="3218418"/>
            <a:ext cx="7962900" cy="2339389"/>
          </a:xfrm>
        </p:spPr>
        <p:txBody>
          <a:bodyPr>
            <a:noAutofit/>
          </a:bodyPr>
          <a:lstStyle/>
          <a:p>
            <a:r>
              <a:rPr lang="en-US" sz="1800" dirty="0" smtClean="0"/>
              <a:t>Joint Scope Meeting </a:t>
            </a:r>
            <a:r>
              <a:rPr lang="en-US" sz="1800" dirty="0"/>
              <a:t>With the </a:t>
            </a:r>
            <a:r>
              <a:rPr lang="en-US" sz="1800" dirty="0" smtClean="0"/>
              <a:t>University, </a:t>
            </a:r>
            <a:r>
              <a:rPr lang="en-US" sz="1800" dirty="0"/>
              <a:t>Contractor, and Others to define the Detailed Scope of Work</a:t>
            </a:r>
          </a:p>
          <a:p>
            <a:r>
              <a:rPr lang="en-US" sz="1800" dirty="0"/>
              <a:t>The </a:t>
            </a:r>
            <a:r>
              <a:rPr lang="en-US" sz="1800" dirty="0" smtClean="0"/>
              <a:t>University </a:t>
            </a:r>
            <a:r>
              <a:rPr lang="en-US" sz="1800" dirty="0"/>
              <a:t>Issues </a:t>
            </a:r>
            <a:r>
              <a:rPr lang="en-US" sz="1800" dirty="0" smtClean="0"/>
              <a:t>Price Proposal Request for the Agreed Upon Detailed Scope of Work</a:t>
            </a:r>
          </a:p>
          <a:p>
            <a:r>
              <a:rPr lang="en-US" sz="1800" dirty="0" smtClean="0"/>
              <a:t>Proposal Development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Typical Proposal Due Date will be 2 weeks from </a:t>
            </a:r>
            <a:r>
              <a:rPr lang="en-US" b="1" dirty="0" smtClean="0">
                <a:solidFill>
                  <a:schemeClr val="accent1"/>
                </a:solidFill>
              </a:rPr>
              <a:t>Price Proposal Request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sz="1800" dirty="0" smtClean="0"/>
              <a:t>Proposal Review  </a:t>
            </a:r>
          </a:p>
          <a:p>
            <a:r>
              <a:rPr lang="en-US" sz="1800" dirty="0" smtClean="0"/>
              <a:t>Issuance of Job Order</a:t>
            </a:r>
          </a:p>
          <a:p>
            <a:r>
              <a:rPr lang="en-US" sz="1800" dirty="0" smtClean="0"/>
              <a:t>Total Time Goal: </a:t>
            </a:r>
            <a:r>
              <a:rPr lang="en-US" sz="1800" dirty="0"/>
              <a:t>Average 3-5 weeks </a:t>
            </a:r>
          </a:p>
        </p:txBody>
      </p:sp>
      <p:sp>
        <p:nvSpPr>
          <p:cNvPr id="14340" name="Freeform 14"/>
          <p:cNvSpPr>
            <a:spLocks/>
          </p:cNvSpPr>
          <p:nvPr/>
        </p:nvSpPr>
        <p:spPr bwMode="auto">
          <a:xfrm>
            <a:off x="6343346" y="4754653"/>
            <a:ext cx="26614" cy="1552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1" name="Freeform 18"/>
          <p:cNvSpPr>
            <a:spLocks/>
          </p:cNvSpPr>
          <p:nvPr/>
        </p:nvSpPr>
        <p:spPr bwMode="auto">
          <a:xfrm>
            <a:off x="6340215" y="4950241"/>
            <a:ext cx="26614" cy="1552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2" name="Freeform 30"/>
          <p:cNvSpPr>
            <a:spLocks/>
          </p:cNvSpPr>
          <p:nvPr/>
        </p:nvSpPr>
        <p:spPr bwMode="auto">
          <a:xfrm>
            <a:off x="6315167" y="5083738"/>
            <a:ext cx="26614" cy="1552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3" name="Freeform 33"/>
          <p:cNvSpPr>
            <a:spLocks/>
          </p:cNvSpPr>
          <p:nvPr/>
        </p:nvSpPr>
        <p:spPr bwMode="auto">
          <a:xfrm>
            <a:off x="6312037" y="5007675"/>
            <a:ext cx="26614" cy="1553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4" name="Freeform 35"/>
          <p:cNvSpPr>
            <a:spLocks/>
          </p:cNvSpPr>
          <p:nvPr/>
        </p:nvSpPr>
        <p:spPr bwMode="auto">
          <a:xfrm>
            <a:off x="6312037" y="4964211"/>
            <a:ext cx="26614" cy="1553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5" name="Freeform 37"/>
          <p:cNvSpPr>
            <a:spLocks/>
          </p:cNvSpPr>
          <p:nvPr/>
        </p:nvSpPr>
        <p:spPr bwMode="auto">
          <a:xfrm>
            <a:off x="6312037" y="4892806"/>
            <a:ext cx="26614" cy="1553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6" name="Freeform 44"/>
          <p:cNvSpPr>
            <a:spLocks/>
          </p:cNvSpPr>
          <p:nvPr/>
        </p:nvSpPr>
        <p:spPr bwMode="auto">
          <a:xfrm>
            <a:off x="6360568" y="4574588"/>
            <a:ext cx="1565" cy="27941"/>
          </a:xfrm>
          <a:custGeom>
            <a:avLst/>
            <a:gdLst>
              <a:gd name="T0" fmla="*/ 0 w 1"/>
              <a:gd name="T1" fmla="*/ 0 h 18"/>
              <a:gd name="T2" fmla="*/ 0 w 1"/>
              <a:gd name="T3" fmla="*/ 2147483647 h 18"/>
              <a:gd name="T4" fmla="*/ 0 w 1"/>
              <a:gd name="T5" fmla="*/ 0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0"/>
                </a:moveTo>
                <a:lnTo>
                  <a:pt x="0" y="17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7" name="Freeform 49"/>
          <p:cNvSpPr>
            <a:spLocks/>
          </p:cNvSpPr>
          <p:nvPr/>
        </p:nvSpPr>
        <p:spPr bwMode="auto">
          <a:xfrm>
            <a:off x="6570343" y="4574588"/>
            <a:ext cx="1565" cy="27941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8" name="Freeform 51"/>
          <p:cNvSpPr>
            <a:spLocks/>
          </p:cNvSpPr>
          <p:nvPr/>
        </p:nvSpPr>
        <p:spPr bwMode="auto">
          <a:xfrm>
            <a:off x="6643920" y="4574588"/>
            <a:ext cx="1566" cy="27941"/>
          </a:xfrm>
          <a:custGeom>
            <a:avLst/>
            <a:gdLst>
              <a:gd name="T0" fmla="*/ 0 w 1"/>
              <a:gd name="T1" fmla="*/ 2147483647 h 18"/>
              <a:gd name="T2" fmla="*/ 0 w 1"/>
              <a:gd name="T3" fmla="*/ 0 h 18"/>
              <a:gd name="T4" fmla="*/ 0 w 1"/>
              <a:gd name="T5" fmla="*/ 2147483647 h 18"/>
              <a:gd name="T6" fmla="*/ 0 60000 65536"/>
              <a:gd name="T7" fmla="*/ 0 60000 65536"/>
              <a:gd name="T8" fmla="*/ 0 60000 65536"/>
              <a:gd name="T9" fmla="*/ 0 w 1"/>
              <a:gd name="T10" fmla="*/ 0 h 18"/>
              <a:gd name="T11" fmla="*/ 1 w 1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8">
                <a:moveTo>
                  <a:pt x="0" y="17"/>
                </a:moveTo>
                <a:lnTo>
                  <a:pt x="0" y="0"/>
                </a:lnTo>
                <a:lnTo>
                  <a:pt x="0" y="1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49" name="Freeform 59"/>
          <p:cNvSpPr>
            <a:spLocks/>
          </p:cNvSpPr>
          <p:nvPr/>
        </p:nvSpPr>
        <p:spPr bwMode="auto">
          <a:xfrm>
            <a:off x="7863433" y="4602529"/>
            <a:ext cx="26613" cy="1552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50" name="Freeform 61"/>
          <p:cNvSpPr>
            <a:spLocks/>
          </p:cNvSpPr>
          <p:nvPr/>
        </p:nvSpPr>
        <p:spPr bwMode="auto">
          <a:xfrm>
            <a:off x="7868129" y="4656858"/>
            <a:ext cx="26614" cy="1553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51" name="Freeform 63"/>
          <p:cNvSpPr>
            <a:spLocks/>
          </p:cNvSpPr>
          <p:nvPr/>
        </p:nvSpPr>
        <p:spPr bwMode="auto">
          <a:xfrm>
            <a:off x="7868129" y="4754653"/>
            <a:ext cx="26614" cy="1552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52" name="Freeform 65"/>
          <p:cNvSpPr>
            <a:spLocks/>
          </p:cNvSpPr>
          <p:nvPr/>
        </p:nvSpPr>
        <p:spPr bwMode="auto">
          <a:xfrm>
            <a:off x="7863433" y="4830714"/>
            <a:ext cx="26613" cy="1553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53" name="Freeform 67"/>
          <p:cNvSpPr>
            <a:spLocks/>
          </p:cNvSpPr>
          <p:nvPr/>
        </p:nvSpPr>
        <p:spPr bwMode="auto">
          <a:xfrm>
            <a:off x="7863433" y="5007675"/>
            <a:ext cx="26613" cy="1553"/>
          </a:xfrm>
          <a:custGeom>
            <a:avLst/>
            <a:gdLst>
              <a:gd name="T0" fmla="*/ 0 w 17"/>
              <a:gd name="T1" fmla="*/ 0 h 1"/>
              <a:gd name="T2" fmla="*/ 2147483647 w 17"/>
              <a:gd name="T3" fmla="*/ 0 h 1"/>
              <a:gd name="T4" fmla="*/ 0 w 17"/>
              <a:gd name="T5" fmla="*/ 0 h 1"/>
              <a:gd name="T6" fmla="*/ 0 60000 65536"/>
              <a:gd name="T7" fmla="*/ 0 60000 65536"/>
              <a:gd name="T8" fmla="*/ 0 60000 65536"/>
              <a:gd name="T9" fmla="*/ 0 w 17"/>
              <a:gd name="T10" fmla="*/ 0 h 1"/>
              <a:gd name="T11" fmla="*/ 17 w 1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">
                <a:moveTo>
                  <a:pt x="0" y="0"/>
                </a:move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54" name="Freeform 78"/>
          <p:cNvSpPr>
            <a:spLocks/>
          </p:cNvSpPr>
          <p:nvPr/>
        </p:nvSpPr>
        <p:spPr bwMode="auto">
          <a:xfrm>
            <a:off x="7841517" y="5075975"/>
            <a:ext cx="28179" cy="1553"/>
          </a:xfrm>
          <a:custGeom>
            <a:avLst/>
            <a:gdLst>
              <a:gd name="T0" fmla="*/ 0 w 18"/>
              <a:gd name="T1" fmla="*/ 0 h 1"/>
              <a:gd name="T2" fmla="*/ 2147483647 w 18"/>
              <a:gd name="T3" fmla="*/ 0 h 1"/>
              <a:gd name="T4" fmla="*/ 0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0" y="0"/>
                </a:move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55" name="Freeform 83"/>
          <p:cNvSpPr>
            <a:spLocks/>
          </p:cNvSpPr>
          <p:nvPr/>
        </p:nvSpPr>
        <p:spPr bwMode="auto">
          <a:xfrm>
            <a:off x="7844648" y="4720503"/>
            <a:ext cx="28179" cy="1552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14356" name="Freeform 85"/>
          <p:cNvSpPr>
            <a:spLocks/>
          </p:cNvSpPr>
          <p:nvPr/>
        </p:nvSpPr>
        <p:spPr bwMode="auto">
          <a:xfrm>
            <a:off x="7844648" y="4628917"/>
            <a:ext cx="28179" cy="1553"/>
          </a:xfrm>
          <a:custGeom>
            <a:avLst/>
            <a:gdLst>
              <a:gd name="T0" fmla="*/ 2147483647 w 18"/>
              <a:gd name="T1" fmla="*/ 0 h 1"/>
              <a:gd name="T2" fmla="*/ 0 w 18"/>
              <a:gd name="T3" fmla="*/ 0 h 1"/>
              <a:gd name="T4" fmla="*/ 2147483647 w 18"/>
              <a:gd name="T5" fmla="*/ 0 h 1"/>
              <a:gd name="T6" fmla="*/ 0 60000 65536"/>
              <a:gd name="T7" fmla="*/ 0 60000 65536"/>
              <a:gd name="T8" fmla="*/ 0 60000 65536"/>
              <a:gd name="T9" fmla="*/ 0 w 18"/>
              <a:gd name="T10" fmla="*/ 0 h 1"/>
              <a:gd name="T11" fmla="*/ 18 w 18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1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1429" tIns="45715" rIns="91429" bIns="45715"/>
          <a:lstStyle/>
          <a:p>
            <a:endParaRPr lang="en-US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685800" y="9906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4976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2" y="1583970"/>
            <a:ext cx="8414016" cy="16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62000" y="11430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004976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" y="1752600"/>
            <a:ext cx="85344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84163" marR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buSzPct val="85000"/>
              <a:buFont typeface="Wingdings 2" pitchFamily="18" charset="2"/>
              <a:buChar char=""/>
              <a:tabLst/>
              <a:defRPr kumimoji="0" lang="en-US" sz="16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marR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0000"/>
              <a:buFont typeface="Wingdings" pitchFamily="2" charset="2"/>
              <a:buChar char=""/>
              <a:tabLst/>
              <a:defRPr kumimoji="0" lang="en-US" sz="1600" b="0" kern="1200" baseline="0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801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373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340" indent="-335340" defTabSz="937391">
              <a:lnSpc>
                <a:spcPct val="10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Overview – Contractor Benefits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2450" y="1682263"/>
            <a:ext cx="7962900" cy="4249614"/>
          </a:xfrm>
        </p:spPr>
        <p:txBody>
          <a:bodyPr>
            <a:noAutofit/>
          </a:bodyPr>
          <a:lstStyle/>
          <a:p>
            <a:pPr marL="0" lvl="1" indent="0" defTabSz="937391">
              <a:spcBef>
                <a:spcPts val="600"/>
              </a:spcBef>
              <a:buSzPct val="85000"/>
              <a:buNone/>
              <a:defRPr/>
            </a:pPr>
            <a:r>
              <a:rPr lang="en-US" sz="2100" b="1" dirty="0">
                <a:solidFill>
                  <a:schemeClr val="accent1"/>
                </a:solidFill>
              </a:rPr>
              <a:t>Why JOC Works for Contractors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b="1" dirty="0">
                <a:solidFill>
                  <a:schemeClr val="accent1"/>
                </a:solidFill>
              </a:rPr>
              <a:t>Good work is rewarded with more work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Profit is a function of volume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Volume is driven by performance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JOC provides a steady flow of work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Do not have to chase the next project</a:t>
            </a:r>
          </a:p>
          <a:p>
            <a:pPr marL="914400" lvl="1" indent="-400050" defTabSz="937391">
              <a:lnSpc>
                <a:spcPct val="100000"/>
              </a:lnSpc>
              <a:spcBef>
                <a:spcPts val="600"/>
              </a:spcBef>
              <a:buClr>
                <a:srgbClr val="006666"/>
              </a:buClr>
              <a:buSzPct val="85000"/>
              <a:defRPr/>
            </a:pPr>
            <a:r>
              <a:rPr lang="en-US" b="1" dirty="0">
                <a:solidFill>
                  <a:schemeClr val="accent1"/>
                </a:solidFill>
              </a:rPr>
              <a:t>Long-term relationship with the </a:t>
            </a:r>
            <a:r>
              <a:rPr lang="en-US" b="1" dirty="0" smtClean="0">
                <a:solidFill>
                  <a:schemeClr val="accent1"/>
                </a:solidFill>
              </a:rPr>
              <a:t>University</a:t>
            </a:r>
            <a:endParaRPr lang="en-US" b="1" dirty="0">
              <a:solidFill>
                <a:schemeClr val="accent1"/>
              </a:solidFill>
            </a:endParaRP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Good work is rewarded with more work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Develop partnership with the </a:t>
            </a:r>
            <a:r>
              <a:rPr lang="en-US" sz="1800" b="1" dirty="0" smtClean="0">
                <a:solidFill>
                  <a:schemeClr val="accent1"/>
                </a:solidFill>
              </a:rPr>
              <a:t>University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914400" lvl="1" indent="-400050" defTabSz="937391">
              <a:spcBef>
                <a:spcPts val="600"/>
              </a:spcBef>
              <a:buClr>
                <a:srgbClr val="006666"/>
              </a:buClr>
              <a:buSzPct val="85000"/>
              <a:defRPr/>
            </a:pPr>
            <a:r>
              <a:rPr lang="en-US" b="1" dirty="0">
                <a:solidFill>
                  <a:schemeClr val="accent1"/>
                </a:solidFill>
              </a:rPr>
              <a:t>Reduced Risk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Payment for every element of work performed</a:t>
            </a:r>
          </a:p>
          <a:p>
            <a:pPr marL="1371600" lvl="2" indent="-457200" defTabSz="937391">
              <a:spcBef>
                <a:spcPts val="600"/>
              </a:spcBef>
              <a:defRPr/>
            </a:pPr>
            <a:r>
              <a:rPr lang="en-US" sz="1800" b="1" dirty="0">
                <a:solidFill>
                  <a:schemeClr val="accent1"/>
                </a:solidFill>
              </a:rPr>
              <a:t>Ability to provide input during scope development</a:t>
            </a:r>
          </a:p>
        </p:txBody>
      </p:sp>
    </p:spTree>
    <p:extLst>
      <p:ext uri="{BB962C8B-B14F-4D97-AF65-F5344CB8AC3E}">
        <p14:creationId xmlns:p14="http://schemas.microsoft.com/office/powerpoint/2010/main" val="12105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62000" y="1143000"/>
            <a:ext cx="8229600" cy="762000"/>
          </a:xfrm>
          <a:prstGeom prst="rect">
            <a:avLst/>
          </a:prstGeom>
        </p:spPr>
        <p:txBody>
          <a:bodyPr/>
          <a:lstStyle>
            <a:lvl1pPr algn="r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rgbClr val="007D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004976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28600" y="1752600"/>
            <a:ext cx="85344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84163" marR="0" indent="-2730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66"/>
              </a:buClr>
              <a:buSzPct val="85000"/>
              <a:buFont typeface="Wingdings 2" pitchFamily="18" charset="2"/>
              <a:buChar char=""/>
              <a:tabLst/>
              <a:defRPr kumimoji="0" lang="en-US" sz="1600" b="0" i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48640" marR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0000"/>
              <a:buFont typeface="Wingdings" pitchFamily="2" charset="2"/>
              <a:buChar char=""/>
              <a:tabLst/>
              <a:defRPr kumimoji="0" lang="en-US" sz="1600" b="0" kern="1200" baseline="0" noProof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801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7373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75000"/>
              <a:buFont typeface="Wingdings 2" pitchFamily="18" charset="2"/>
              <a:buChar char=""/>
              <a:tabLst/>
              <a:defRPr kumimoji="0" sz="1600" b="0" kern="120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340" indent="-335340" defTabSz="937391">
              <a:lnSpc>
                <a:spcPct val="100000"/>
              </a:lnSpc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JOC Overview – Subcontractor Benefits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714B6-EB2C-4F9B-964F-6571D46C1A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552450" y="1851026"/>
            <a:ext cx="7962900" cy="4045682"/>
          </a:xfrm>
        </p:spPr>
        <p:txBody>
          <a:bodyPr>
            <a:normAutofit/>
          </a:bodyPr>
          <a:lstStyle/>
          <a:p>
            <a:pPr marL="0" lvl="1" indent="0" defTabSz="937391">
              <a:spcBef>
                <a:spcPts val="600"/>
              </a:spcBef>
              <a:buSzPct val="85000"/>
              <a:buNone/>
              <a:defRPr/>
            </a:pPr>
            <a:r>
              <a:rPr lang="en-US" sz="2100" b="1" dirty="0">
                <a:solidFill>
                  <a:schemeClr val="accent1"/>
                </a:solidFill>
              </a:rPr>
              <a:t>Why JOC Works for Subcontractors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b="1" dirty="0">
                <a:solidFill>
                  <a:schemeClr val="accent1"/>
                </a:solidFill>
              </a:rPr>
              <a:t>Responsiveness requires local prime presence and use of multiple local subcontractors.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b="1" dirty="0">
                <a:solidFill>
                  <a:schemeClr val="accent1"/>
                </a:solidFill>
              </a:rPr>
              <a:t>Wide range of possible projects means variety of subcontractors will be needed to fulfill the contract.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b="1" dirty="0">
                <a:solidFill>
                  <a:schemeClr val="accent1"/>
                </a:solidFill>
              </a:rPr>
              <a:t>Simplified procurement process for the </a:t>
            </a:r>
            <a:r>
              <a:rPr lang="en-US" b="1" dirty="0" smtClean="0">
                <a:solidFill>
                  <a:schemeClr val="accent1"/>
                </a:solidFill>
              </a:rPr>
              <a:t>University </a:t>
            </a:r>
            <a:r>
              <a:rPr lang="en-US" b="1" dirty="0">
                <a:solidFill>
                  <a:schemeClr val="accent1"/>
                </a:solidFill>
              </a:rPr>
              <a:t>allowing them to procure more work in a shorter period of time. Results in greater number of subcontractor opportunities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r>
              <a:rPr lang="en-US" b="1" dirty="0">
                <a:solidFill>
                  <a:schemeClr val="accent1"/>
                </a:solidFill>
              </a:rPr>
              <a:t>Multiple projects on multiple sites simultaneously.</a:t>
            </a:r>
          </a:p>
          <a:p>
            <a:pPr marL="914400" lvl="1" indent="-400050" defTabSz="937391">
              <a:spcBef>
                <a:spcPts val="6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2016 GORDIAN COLORS">
      <a:dk1>
        <a:srgbClr val="333F48"/>
      </a:dk1>
      <a:lt1>
        <a:srgbClr val="FFFFFF"/>
      </a:lt1>
      <a:dk2>
        <a:srgbClr val="4F5761"/>
      </a:dk2>
      <a:lt2>
        <a:srgbClr val="ACC3CF"/>
      </a:lt2>
      <a:accent1>
        <a:srgbClr val="004C97"/>
      </a:accent1>
      <a:accent2>
        <a:srgbClr val="72C2EA"/>
      </a:accent2>
      <a:accent3>
        <a:srgbClr val="64A70B"/>
      </a:accent3>
      <a:accent4>
        <a:srgbClr val="CB333B"/>
      </a:accent4>
      <a:accent5>
        <a:srgbClr val="E35205"/>
      </a:accent5>
      <a:accent6>
        <a:srgbClr val="FFB81C"/>
      </a:accent6>
      <a:hlink>
        <a:srgbClr val="004C97"/>
      </a:hlink>
      <a:folHlink>
        <a:srgbClr val="72C2E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3D66107919224F89229072D72A1282" ma:contentTypeVersion="7" ma:contentTypeDescription="Create a new document." ma:contentTypeScope="" ma:versionID="f95079fa2dca8234864f8e721380695f">
  <xsd:schema xmlns:xsd="http://www.w3.org/2001/XMLSchema" xmlns:xs="http://www.w3.org/2001/XMLSchema" xmlns:p="http://schemas.microsoft.com/office/2006/metadata/properties" xmlns:ns2="27f5d573-d8ee-40e2-8981-0a2182d73c34" xmlns:ns3="71844e41-4adc-44ac-91ee-a34dd919d684" targetNamespace="http://schemas.microsoft.com/office/2006/metadata/properties" ma:root="true" ma:fieldsID="0bf0e5fe01978d8766a3b2c25695fb27" ns2:_="" ns3:_="">
    <xsd:import namespace="27f5d573-d8ee-40e2-8981-0a2182d73c34"/>
    <xsd:import namespace="71844e41-4adc-44ac-91ee-a34dd919d6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5d573-d8ee-40e2-8981-0a2182d73c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44e41-4adc-44ac-91ee-a34dd919d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22AAF3-5B11-4BC4-B8A4-77E3961FE49B}">
  <ds:schemaRefs>
    <ds:schemaRef ds:uri="http://purl.org/dc/elements/1.1/"/>
    <ds:schemaRef ds:uri="71844e41-4adc-44ac-91ee-a34dd919d684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27f5d573-d8ee-40e2-8981-0a2182d73c3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1378EEC-4862-4BC6-A85C-AF69FEAD7A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D8518-C56E-47D7-BDFB-3627ECF27E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5d573-d8ee-40e2-8981-0a2182d73c34"/>
    <ds:schemaRef ds:uri="71844e41-4adc-44ac-91ee-a34dd919d6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GORDIAN POWERPOINT.thmx</Template>
  <TotalTime>2814</TotalTime>
  <Words>1535</Words>
  <Application>Microsoft Office PowerPoint</Application>
  <PresentationFormat>On-screen Show (4:3)</PresentationFormat>
  <Paragraphs>306</Paragraphs>
  <Slides>29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Georgia</vt:lpstr>
      <vt:lpstr>Tahoma</vt:lpstr>
      <vt:lpstr>Times New Roman</vt:lpstr>
      <vt:lpstr>USABlack</vt:lpstr>
      <vt:lpstr>Wingdings 2</vt:lpstr>
      <vt:lpstr>Custom Design</vt:lpstr>
      <vt:lpstr>Document</vt:lpstr>
      <vt:lpstr>PowerPoint Presentation</vt:lpstr>
      <vt:lpstr>Agenda</vt:lpstr>
      <vt:lpstr>JOC Overview </vt:lpstr>
      <vt:lpstr>JOC is an Umbrella Contract </vt:lpstr>
      <vt:lpstr>JOC Is an Umbrella Contract</vt:lpstr>
      <vt:lpstr>How is JOC Bid?</vt:lpstr>
      <vt:lpstr>Process - How is Work Done? </vt:lpstr>
      <vt:lpstr>JOC Overview – Contractor Benefits</vt:lpstr>
      <vt:lpstr>JOC Overview – Subcontractor Benefits</vt:lpstr>
      <vt:lpstr> JOC Overview</vt:lpstr>
      <vt:lpstr>JOC Overview - Efficiency</vt:lpstr>
      <vt:lpstr>JOC Overview – Additional Benefits</vt:lpstr>
      <vt:lpstr>JOC Contract Documents</vt:lpstr>
      <vt:lpstr>JOC Contract Documents</vt:lpstr>
      <vt:lpstr>JOC Contract Documents</vt:lpstr>
      <vt:lpstr>JOC Contract Documents</vt:lpstr>
      <vt:lpstr>JOC Contract Documents</vt:lpstr>
      <vt:lpstr>Understanding the  Construction Task Catalog®</vt:lpstr>
      <vt:lpstr>Understanding the  Construction Task Catalog®</vt:lpstr>
      <vt:lpstr>Non Pre-priced Tasks</vt:lpstr>
      <vt:lpstr>Methods to Calculate the  Adjustment Factors</vt:lpstr>
      <vt:lpstr>Sample Project -         Detailed Scope of Work </vt:lpstr>
      <vt:lpstr>Sample Project – Price Proposal</vt:lpstr>
      <vt:lpstr>Sample Project –                 CTC Price vs. Quotes</vt:lpstr>
      <vt:lpstr>Sample Project –  Putting It All Together</vt:lpstr>
      <vt:lpstr>Contractor Adjustment Factor</vt:lpstr>
      <vt:lpstr>Contractor Adjustment Factor</vt:lpstr>
      <vt:lpstr>JOC Management Software</vt:lpstr>
      <vt:lpstr>PowerPoint Presentation</vt:lpstr>
    </vt:vector>
  </TitlesOfParts>
  <Company>The Gordian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Outreach Template v1 10-31-16</dc:title>
  <dc:creator>Blaire Gaddis</dc:creator>
  <cp:lastModifiedBy>Vick, Dorothy</cp:lastModifiedBy>
  <cp:revision>174</cp:revision>
  <dcterms:created xsi:type="dcterms:W3CDTF">2014-07-07T19:39:16Z</dcterms:created>
  <dcterms:modified xsi:type="dcterms:W3CDTF">2018-07-12T16:26:09Z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0x0101009F3D66107919224F89229072D72A1282</vt:lpwstr>
  </property>
</Properties>
</file>