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0" r:id="rId4"/>
    <p:sldId id="261" r:id="rId5"/>
    <p:sldId id="262" r:id="rId6"/>
    <p:sldId id="263" r:id="rId7"/>
    <p:sldId id="279" r:id="rId8"/>
    <p:sldId id="267" r:id="rId9"/>
    <p:sldId id="275" r:id="rId10"/>
    <p:sldId id="264" r:id="rId11"/>
    <p:sldId id="276" r:id="rId12"/>
    <p:sldId id="277" r:id="rId13"/>
    <p:sldId id="278" r:id="rId14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BE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06" autoAdjust="0"/>
    <p:restoredTop sz="93960" autoAdjust="0"/>
  </p:normalViewPr>
  <p:slideViewPr>
    <p:cSldViewPr>
      <p:cViewPr varScale="1">
        <p:scale>
          <a:sx n="85" d="100"/>
          <a:sy n="85" d="100"/>
        </p:scale>
        <p:origin x="12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348" y="0"/>
            <a:ext cx="4028440" cy="3505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EC51FD-D506-48A3-82A2-2B1BC00ED2AF}" type="datetimeFigureOut">
              <a:rPr lang="en-US"/>
              <a:pPr>
                <a:defRPr/>
              </a:pPr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258"/>
            <a:ext cx="4028440" cy="3505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348" y="6658258"/>
            <a:ext cx="4028440" cy="3505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E1C6F87-1E43-486D-82DC-529C17A0A8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965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9" y="0"/>
            <a:ext cx="4029075" cy="35083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B39E9FC3-0696-436D-841A-382EBDF07B25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6"/>
            <a:ext cx="7435850" cy="3154363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7975"/>
            <a:ext cx="4029075" cy="35083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9" y="6657975"/>
            <a:ext cx="4029075" cy="35083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90BEA023-ABC6-4D1B-86F7-338BE61C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87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 userDrawn="1"/>
        </p:nvSpPr>
        <p:spPr>
          <a:xfrm>
            <a:off x="609600" y="2438400"/>
            <a:ext cx="7924800" cy="1828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Tx/>
              <a:buNone/>
              <a:defRPr sz="3000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100" dirty="0" smtClean="0"/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609600" y="4419600"/>
            <a:ext cx="7924800" cy="533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l">
              <a:buFontTx/>
              <a:buNone/>
              <a:defRPr sz="3000" b="1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685800" y="4876800"/>
            <a:ext cx="8077200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Tx/>
              <a:buNone/>
              <a:defRPr sz="3000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/>
          </a:p>
        </p:txBody>
      </p:sp>
      <p:grpSp>
        <p:nvGrpSpPr>
          <p:cNvPr id="7" name="Group 11"/>
          <p:cNvGrpSpPr>
            <a:grpSpLocks/>
          </p:cNvGrpSpPr>
          <p:nvPr userDrawn="1"/>
        </p:nvGrpSpPr>
        <p:grpSpPr bwMode="auto">
          <a:xfrm>
            <a:off x="457200" y="5846763"/>
            <a:ext cx="8524875" cy="850900"/>
            <a:chOff x="457200" y="5846763"/>
            <a:chExt cx="8524875" cy="850900"/>
          </a:xfrm>
        </p:grpSpPr>
        <p:pic>
          <p:nvPicPr>
            <p:cNvPr id="8" name="Picture 4" descr="UNCC_Logo_whiteTPB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10400" y="5846763"/>
              <a:ext cx="1971675" cy="850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13"/>
            <p:cNvCxnSpPr/>
            <p:nvPr/>
          </p:nvCxnSpPr>
          <p:spPr>
            <a:xfrm>
              <a:off x="457200" y="6627813"/>
              <a:ext cx="6400800" cy="1587"/>
            </a:xfrm>
            <a:prstGeom prst="line">
              <a:avLst/>
            </a:prstGeom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991600" cy="1143000"/>
          </a:xfr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924800" cy="533400"/>
          </a:xfrm>
        </p:spPr>
        <p:txBody>
          <a:bodyPr/>
          <a:lstStyle>
            <a:lvl1pPr marL="0" indent="0" algn="l">
              <a:buFontTx/>
              <a:buNone/>
              <a:defRPr sz="3000" b="1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 userDrawn="1"/>
        </p:nvSpPr>
        <p:spPr>
          <a:xfrm>
            <a:off x="609600" y="3124200"/>
            <a:ext cx="38862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Tx/>
              <a:buNone/>
              <a:defRPr sz="3000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100" dirty="0" smtClean="0"/>
          </a:p>
        </p:txBody>
      </p:sp>
      <p:grpSp>
        <p:nvGrpSpPr>
          <p:cNvPr id="5" name="Group 9"/>
          <p:cNvGrpSpPr>
            <a:grpSpLocks/>
          </p:cNvGrpSpPr>
          <p:nvPr userDrawn="1"/>
        </p:nvGrpSpPr>
        <p:grpSpPr bwMode="auto">
          <a:xfrm>
            <a:off x="457200" y="5846763"/>
            <a:ext cx="8524875" cy="850900"/>
            <a:chOff x="457200" y="5846763"/>
            <a:chExt cx="8524875" cy="850900"/>
          </a:xfrm>
        </p:grpSpPr>
        <p:pic>
          <p:nvPicPr>
            <p:cNvPr id="6" name="Picture 4" descr="UNCC_Logo_whiteTPB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10400" y="5846763"/>
              <a:ext cx="1971675" cy="850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11"/>
            <p:cNvCxnSpPr/>
            <p:nvPr/>
          </p:nvCxnSpPr>
          <p:spPr>
            <a:xfrm>
              <a:off x="457200" y="6627813"/>
              <a:ext cx="6400800" cy="1587"/>
            </a:xfrm>
            <a:prstGeom prst="line">
              <a:avLst/>
            </a:prstGeom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991600" cy="1143000"/>
          </a:xfr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609600" y="1905000"/>
            <a:ext cx="4267200" cy="1219200"/>
          </a:xfrm>
        </p:spPr>
        <p:txBody>
          <a:bodyPr/>
          <a:lstStyle>
            <a:lvl1pPr marL="0" indent="0" algn="l">
              <a:buFontTx/>
              <a:buNone/>
              <a:defRPr sz="3000" b="1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 userDrawn="1"/>
        </p:nvGrpSpPr>
        <p:grpSpPr bwMode="auto">
          <a:xfrm>
            <a:off x="457200" y="5846763"/>
            <a:ext cx="8524875" cy="850900"/>
            <a:chOff x="457200" y="5846763"/>
            <a:chExt cx="8524875" cy="850900"/>
          </a:xfrm>
        </p:grpSpPr>
        <p:pic>
          <p:nvPicPr>
            <p:cNvPr id="6" name="Picture 4" descr="UNCC_Logo_whiteTPB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10400" y="5846763"/>
              <a:ext cx="1971675" cy="850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" name="Straight Connector 10"/>
            <p:cNvCxnSpPr/>
            <p:nvPr/>
          </p:nvCxnSpPr>
          <p:spPr>
            <a:xfrm>
              <a:off x="457200" y="6627813"/>
              <a:ext cx="6400800" cy="1587"/>
            </a:xfrm>
            <a:prstGeom prst="line">
              <a:avLst/>
            </a:prstGeom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4525963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3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2600" y="1600200"/>
            <a:ext cx="3124200" cy="4525963"/>
          </a:xfrm>
        </p:spPr>
        <p:txBody>
          <a:bodyPr/>
          <a:lstStyle>
            <a:lvl1pPr>
              <a:defRPr sz="2800" i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991600" cy="1143000"/>
          </a:xfr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274638"/>
            <a:ext cx="86106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Presentation Title, Arial 44 bold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5486400"/>
            <a:ext cx="9144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Friday, January 16, 2009 (presentation date)</a:t>
            </a:r>
          </a:p>
          <a:p>
            <a:pPr lvl="0"/>
            <a:r>
              <a:rPr lang="en-US" smtClean="0"/>
              <a:t>Enter presenter’s full name &amp; title – Arial 24 pt both lines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ctr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8" descr="BG_imageTEMPLATE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381000"/>
            <a:ext cx="9128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0" y="928688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Open-End Services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0" y="510540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cs typeface="Arial" charset="0"/>
              </a:rPr>
              <a:t>Wednesday, February 8, 2017</a:t>
            </a:r>
            <a:endParaRPr lang="en-US" sz="2400" dirty="0">
              <a:solidFill>
                <a:schemeClr val="bg1"/>
              </a:solidFill>
              <a:cs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cs typeface="Arial" charset="0"/>
              </a:rPr>
              <a:t>Facilities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000" dirty="0" smtClean="0">
                <a:cs typeface="Arial" charset="0"/>
              </a:rPr>
              <a:t>The Schedule</a:t>
            </a:r>
          </a:p>
        </p:txBody>
      </p:sp>
      <p:sp>
        <p:nvSpPr>
          <p:cNvPr id="22531" name="Content Placeholder 2"/>
          <p:cNvSpPr txBox="1">
            <a:spLocks/>
          </p:cNvSpPr>
          <p:nvPr/>
        </p:nvSpPr>
        <p:spPr bwMode="auto">
          <a:xfrm>
            <a:off x="381000" y="1524000"/>
            <a:ext cx="8229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Jan 18	Post Advertisement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Feb 8		Mandatory Pre-proposal meeting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Feb 22	SF 330 due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Feb 28	Committee Chairs meet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Mar 28	Committee recommendations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April 3	Recommendations reviewed by senior staff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April		Board of Trustees approval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May 		Notification to firms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2400" b="1" dirty="0" smtClean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ial" charset="0"/>
                <a:cs typeface="Arial" charset="0"/>
              </a:rPr>
              <a:t>The Chairs</a:t>
            </a:r>
          </a:p>
        </p:txBody>
      </p:sp>
      <p:sp>
        <p:nvSpPr>
          <p:cNvPr id="22531" name="Content Placeholder 2"/>
          <p:cNvSpPr txBox="1">
            <a:spLocks/>
          </p:cNvSpPr>
          <p:nvPr/>
        </p:nvSpPr>
        <p:spPr bwMode="auto">
          <a:xfrm>
            <a:off x="533400" y="1600200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Architecture—Chris Gilbert, AIA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Civil Engineer/Site—John Fessler, PE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Commissioning—Tom Sparks, PE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Construction Services—Jennifer Price, PE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MEP—Tony Schallert, PE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Surveying—Jeanine Bachtel, PE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2000" b="1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</a:pPr>
            <a:endParaRPr lang="en-US" sz="2800" b="1" dirty="0" smtClean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ial" charset="0"/>
                <a:cs typeface="Arial" charset="0"/>
              </a:rPr>
              <a:t>Project Managers</a:t>
            </a:r>
          </a:p>
        </p:txBody>
      </p:sp>
      <p:sp>
        <p:nvSpPr>
          <p:cNvPr id="22531" name="Content Placeholder 2"/>
          <p:cNvSpPr txBox="1">
            <a:spLocks/>
          </p:cNvSpPr>
          <p:nvPr/>
        </p:nvSpPr>
        <p:spPr bwMode="auto">
          <a:xfrm>
            <a:off x="152400" y="1219200"/>
            <a:ext cx="8458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Design Services</a:t>
            </a:r>
            <a:endParaRPr lang="en-US" sz="2000" b="1" dirty="0" smtClean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bg1"/>
                </a:solidFill>
                <a:cs typeface="Arial" charset="0"/>
              </a:rPr>
              <a:t>Mac Fake, John Boal, Steve Terry, David Love </a:t>
            </a:r>
          </a:p>
          <a:p>
            <a:pPr lvl="1">
              <a:spcBef>
                <a:spcPct val="20000"/>
              </a:spcBef>
            </a:pPr>
            <a:r>
              <a:rPr lang="en-US" sz="22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cs typeface="Arial" charset="0"/>
              </a:rPr>
              <a:t>   Amanda Caudle</a:t>
            </a:r>
          </a:p>
          <a:p>
            <a:pPr marL="285750" indent="-285750">
              <a:spcBef>
                <a:spcPct val="20000"/>
              </a:spcBef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Architectural Planning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cs typeface="Arial" charset="0"/>
              </a:rPr>
              <a:t>Chris Gilbert, Nick Patel</a:t>
            </a:r>
          </a:p>
          <a:p>
            <a:pPr marL="285750" indent="-285750">
              <a:spcBef>
                <a:spcPct val="20000"/>
              </a:spcBef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Capital Projects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cs typeface="Arial" charset="0"/>
              </a:rPr>
              <a:t>John </a:t>
            </a:r>
            <a:r>
              <a:rPr lang="en-US" sz="2400" dirty="0" err="1" smtClean="0">
                <a:solidFill>
                  <a:schemeClr val="bg1"/>
                </a:solidFill>
                <a:cs typeface="Arial" charset="0"/>
              </a:rPr>
              <a:t>Fessler</a:t>
            </a:r>
            <a:r>
              <a:rPr lang="en-US" sz="2400" dirty="0" smtClean="0">
                <a:solidFill>
                  <a:schemeClr val="bg1"/>
                </a:solidFill>
                <a:cs typeface="Arial" charset="0"/>
              </a:rPr>
              <a:t>, Jeanine Bachtel, Lisa Lanier, Brian </a:t>
            </a:r>
            <a:r>
              <a:rPr lang="en-US" sz="2400" dirty="0" err="1" smtClean="0">
                <a:solidFill>
                  <a:schemeClr val="bg1"/>
                </a:solidFill>
                <a:cs typeface="Arial" charset="0"/>
              </a:rPr>
              <a:t>Kugler</a:t>
            </a:r>
            <a:r>
              <a:rPr lang="en-US" sz="2400" dirty="0" smtClean="0">
                <a:solidFill>
                  <a:schemeClr val="bg1"/>
                </a:solidFill>
                <a:cs typeface="Arial" charset="0"/>
              </a:rPr>
              <a:t>,</a:t>
            </a:r>
          </a:p>
          <a:p>
            <a:pPr lvl="1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  <a:cs typeface="Arial" charset="0"/>
              </a:rPr>
              <a:t>    Elizabeth Frere, </a:t>
            </a:r>
            <a:r>
              <a:rPr lang="en-US" sz="2400" dirty="0" err="1" smtClean="0">
                <a:solidFill>
                  <a:schemeClr val="bg1"/>
                </a:solidFill>
                <a:cs typeface="Arial" charset="0"/>
              </a:rPr>
              <a:t>Donia</a:t>
            </a:r>
            <a:r>
              <a:rPr lang="en-US" sz="2400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cs typeface="Arial" charset="0"/>
              </a:rPr>
              <a:t>Schauble</a:t>
            </a:r>
            <a:r>
              <a:rPr lang="en-US" sz="2400" dirty="0">
                <a:solidFill>
                  <a:schemeClr val="bg1"/>
                </a:solidFill>
                <a:cs typeface="Arial" charset="0"/>
              </a:rPr>
              <a:t>, Tom </a:t>
            </a:r>
            <a:r>
              <a:rPr lang="en-US" sz="2400" dirty="0" smtClean="0">
                <a:solidFill>
                  <a:schemeClr val="bg1"/>
                </a:solidFill>
                <a:cs typeface="Arial" charset="0"/>
              </a:rPr>
              <a:t>Sparks,</a:t>
            </a:r>
          </a:p>
          <a:p>
            <a:pPr lvl="1">
              <a:spcBef>
                <a:spcPct val="20000"/>
              </a:spcBef>
            </a:pPr>
            <a:r>
              <a:rPr lang="en-US" sz="2400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cs typeface="Arial" charset="0"/>
              </a:rPr>
              <a:t>   David </a:t>
            </a:r>
            <a:r>
              <a:rPr lang="en-US" sz="2400" dirty="0" err="1" smtClean="0">
                <a:solidFill>
                  <a:schemeClr val="bg1"/>
                </a:solidFill>
                <a:cs typeface="Arial" charset="0"/>
              </a:rPr>
              <a:t>Daignault</a:t>
            </a:r>
            <a:r>
              <a:rPr lang="en-US" sz="2400" dirty="0">
                <a:solidFill>
                  <a:schemeClr val="bg1"/>
                </a:solidFill>
                <a:cs typeface="Arial" charset="0"/>
              </a:rPr>
              <a:t>, Tony </a:t>
            </a:r>
            <a:r>
              <a:rPr lang="en-US" sz="2400" dirty="0" err="1">
                <a:solidFill>
                  <a:schemeClr val="bg1"/>
                </a:solidFill>
                <a:cs typeface="Arial" charset="0"/>
              </a:rPr>
              <a:t>Schallert</a:t>
            </a:r>
            <a:r>
              <a:rPr lang="en-US" sz="2400" dirty="0">
                <a:solidFill>
                  <a:schemeClr val="bg1"/>
                </a:solidFill>
                <a:cs typeface="Arial" charset="0"/>
              </a:rPr>
              <a:t>, </a:t>
            </a:r>
            <a:r>
              <a:rPr lang="en-US" sz="2400" dirty="0" smtClean="0">
                <a:solidFill>
                  <a:schemeClr val="bg1"/>
                </a:solidFill>
                <a:cs typeface="Arial" charset="0"/>
              </a:rPr>
              <a:t>Peter Franz </a:t>
            </a:r>
          </a:p>
          <a:p>
            <a:pPr lvl="1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  <a:cs typeface="Arial" charset="0"/>
              </a:rPr>
              <a:t>    </a:t>
            </a:r>
          </a:p>
          <a:p>
            <a:pPr marL="742950" lvl="1" indent="-285750">
              <a:spcBef>
                <a:spcPct val="20000"/>
              </a:spcBef>
            </a:pPr>
            <a:endParaRPr lang="en-US" sz="2400" dirty="0" smtClean="0">
              <a:solidFill>
                <a:schemeClr val="bg1"/>
              </a:solidFill>
              <a:cs typeface="Arial" charset="0"/>
            </a:endParaRPr>
          </a:p>
          <a:p>
            <a:pPr marL="285750" indent="-285750">
              <a:spcBef>
                <a:spcPct val="20000"/>
              </a:spcBef>
            </a:pPr>
            <a:endParaRPr lang="en-US" sz="2400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4" name="Picture 3" descr="C:\Documents and Settings\jafessle\Local Settings\Temporary Internet Files\Content.Word\Capital Photos 20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334000"/>
            <a:ext cx="180322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>
          <a:xfrm>
            <a:off x="304800" y="1447800"/>
            <a:ext cx="8229600" cy="3276600"/>
          </a:xfrm>
        </p:spPr>
        <p:txBody>
          <a:bodyPr/>
          <a:lstStyle/>
          <a:p>
            <a:pPr marL="285750" indent="-285750">
              <a:buFontTx/>
              <a:buChar char="•"/>
            </a:pPr>
            <a:r>
              <a:rPr lang="en-US" sz="2400" dirty="0" smtClean="0"/>
              <a:t>Civil </a:t>
            </a:r>
            <a:r>
              <a:rPr lang="en-US" sz="2400" dirty="0" smtClean="0"/>
              <a:t>Engineering/Site—provide all services</a:t>
            </a:r>
            <a:r>
              <a:rPr lang="en-US" sz="2400" dirty="0" smtClean="0"/>
              <a:t>?</a:t>
            </a:r>
            <a:endParaRPr lang="en-US" sz="2400" dirty="0" smtClean="0"/>
          </a:p>
          <a:p>
            <a:pPr marL="285750" indent="-285750">
              <a:buFontTx/>
              <a:buChar char="•"/>
            </a:pPr>
            <a:r>
              <a:rPr lang="en-US" sz="2400" dirty="0" smtClean="0"/>
              <a:t>Should each submittal include all sub-services listed </a:t>
            </a:r>
            <a:endParaRPr lang="en-US" sz="2400" dirty="0"/>
          </a:p>
          <a:p>
            <a:r>
              <a:rPr lang="en-US" sz="2400" dirty="0" smtClean="0"/>
              <a:t>    in parentheses?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If we could not provide all services in-house, should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we compile a team to cov</a:t>
            </a:r>
            <a:r>
              <a:rPr lang="en-US" sz="2400" dirty="0" smtClean="0"/>
              <a:t>er all?</a:t>
            </a:r>
            <a:endParaRPr lang="en-US" sz="2400" dirty="0" smtClean="0"/>
          </a:p>
          <a:p>
            <a:pPr marL="285750" indent="-285750">
              <a:buFontTx/>
              <a:buChar char="•"/>
            </a:pPr>
            <a:r>
              <a:rPr lang="en-US" sz="2400" dirty="0" smtClean="0"/>
              <a:t>Teaming </a:t>
            </a:r>
            <a:r>
              <a:rPr lang="en-US" sz="2400" dirty="0" smtClean="0"/>
              <a:t>due firm’s services—if </a:t>
            </a:r>
            <a:r>
              <a:rPr lang="en-US" sz="2400" dirty="0" smtClean="0"/>
              <a:t>needed</a:t>
            </a:r>
          </a:p>
          <a:p>
            <a:pPr marL="285750" indent="-285750">
              <a:buFontTx/>
              <a:buChar char="•"/>
            </a:pPr>
            <a:r>
              <a:rPr lang="en-US" sz="2400" dirty="0"/>
              <a:t>Cover sheet does not count to 30 page limit</a:t>
            </a:r>
            <a:endParaRPr lang="en-US" sz="2400" dirty="0" smtClean="0"/>
          </a:p>
          <a:p>
            <a:pPr marL="285750" indent="-285750"/>
            <a:endParaRPr lang="en-US" sz="2400" dirty="0" smtClean="0"/>
          </a:p>
          <a:p>
            <a:pPr marL="285750" indent="-285750">
              <a:buFontTx/>
              <a:buChar char="•"/>
            </a:pPr>
            <a:endParaRPr lang="en-US" sz="2400" dirty="0" smtClean="0"/>
          </a:p>
          <a:p>
            <a:pPr marL="285750" indent="-285750">
              <a:buFontTx/>
              <a:buChar char="•"/>
            </a:pPr>
            <a:endParaRPr lang="en-US" sz="2400" dirty="0" smtClean="0"/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Agenda</a:t>
            </a:r>
          </a:p>
        </p:txBody>
      </p:sp>
      <p:sp>
        <p:nvSpPr>
          <p:cNvPr id="7170" name="Content Placeholder 2"/>
          <p:cNvSpPr txBox="1">
            <a:spLocks/>
          </p:cNvSpPr>
          <p:nvPr/>
        </p:nvSpPr>
        <p:spPr bwMode="auto">
          <a:xfrm>
            <a:off x="304800" y="1295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Welcome – John A. Fessler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, </a:t>
            </a:r>
            <a:r>
              <a:rPr lang="en-US" sz="2800" b="1" dirty="0">
                <a:solidFill>
                  <a:schemeClr val="bg1"/>
                </a:solidFill>
                <a:cs typeface="Arial" charset="0"/>
              </a:rPr>
              <a:t>PE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,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Director</a:t>
            </a:r>
            <a:endParaRPr lang="en-US" sz="2400" b="1" dirty="0">
              <a:solidFill>
                <a:schemeClr val="bg1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The Process – SF 330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The Past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The Schedule (contract FY)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The Chairs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The Project Managers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Questions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2800" b="1" dirty="0">
              <a:solidFill>
                <a:schemeClr val="bg1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	</a:t>
            </a: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2000" b="1" dirty="0">
              <a:solidFill>
                <a:schemeClr val="bg1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1600" b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026" name="Picture 2" descr="C:\Users\ljclay\Pictures\South Village Crossing 02 1-6-15 _ Flickr - Photo Sharing!_files\16028286948_6e201fd088_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3784600" cy="270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000" dirty="0" smtClean="0">
                <a:cs typeface="Arial" charset="0"/>
              </a:rPr>
              <a:t>The Process</a:t>
            </a:r>
          </a:p>
        </p:txBody>
      </p:sp>
      <p:sp>
        <p:nvSpPr>
          <p:cNvPr id="8194" name="Content Placeholder 2"/>
          <p:cNvSpPr txBox="1">
            <a:spLocks/>
          </p:cNvSpPr>
          <p:nvPr/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>
                <a:solidFill>
                  <a:schemeClr val="bg1"/>
                </a:solidFill>
                <a:cs typeface="Arial" charset="0"/>
              </a:rPr>
              <a:t>Overview</a:t>
            </a:r>
            <a:r>
              <a:rPr lang="en-US" sz="2800" b="1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cs typeface="Arial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cs typeface="Arial" charset="0"/>
              </a:rPr>
              <a:t>John A. Fessler, Director, Capital Projects</a:t>
            </a:r>
            <a:r>
              <a:rPr lang="en-US" sz="2000" dirty="0" smtClean="0">
                <a:solidFill>
                  <a:schemeClr val="bg1"/>
                </a:solidFill>
                <a:cs typeface="Arial" charset="0"/>
              </a:rPr>
              <a:t>)</a:t>
            </a:r>
            <a:endParaRPr lang="en-US" sz="2000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Advertise, Review, Recommend, Select, Notify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SF 330—Be specific, limited 30 pages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Qualifications </a:t>
            </a: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cs typeface="Arial" charset="0"/>
              </a:rPr>
              <a:t>Based Selection (QBS)</a:t>
            </a:r>
            <a:endParaRPr lang="en-US" sz="2800" b="1" dirty="0">
              <a:solidFill>
                <a:schemeClr val="bg1">
                  <a:lumMod val="95000"/>
                </a:schemeClr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</a:rPr>
              <a:t>General Statute 143-64.31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2800" b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195" name="Picture 4" descr="final_aerial_v2web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886200"/>
            <a:ext cx="3733800" cy="192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dirty="0" smtClean="0">
                <a:cs typeface="Arial" charset="0"/>
              </a:rPr>
              <a:t>The Process</a:t>
            </a:r>
            <a:br>
              <a:rPr lang="en-US" sz="4000" dirty="0" smtClean="0">
                <a:cs typeface="Arial" charset="0"/>
              </a:rPr>
            </a:br>
            <a:r>
              <a:rPr lang="en-US" sz="4000" dirty="0" smtClean="0">
                <a:cs typeface="Arial" charset="0"/>
              </a:rPr>
              <a:t>SF 330 </a:t>
            </a:r>
            <a:endParaRPr lang="en-US" sz="2000" dirty="0" smtClean="0">
              <a:latin typeface="Arial" charset="0"/>
              <a:cs typeface="Arial" charset="0"/>
            </a:endParaRPr>
          </a:p>
        </p:txBody>
      </p:sp>
      <p:sp>
        <p:nvSpPr>
          <p:cNvPr id="14344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Follow directions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Number of copies</a:t>
            </a:r>
            <a:endParaRPr lang="en-US" sz="2800" b="1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Page length 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CD (one file pdf file please)</a:t>
            </a:r>
            <a:endParaRPr lang="en-US" sz="2800" b="1" dirty="0">
              <a:solidFill>
                <a:schemeClr val="bg1"/>
              </a:solidFill>
              <a:cs typeface="Arial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Winners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Proven experience in category (the team)</a:t>
            </a:r>
            <a:endParaRPr lang="en-US" sz="2800" b="1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Local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New faces 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2800" b="1" dirty="0" smtClean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2800" b="1" dirty="0" smtClean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2800" b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050" name="Picture 2" descr="C:\Users\ljclay\Pictures\Reese Building 01 12-22-14 _ Flickr - Photo Sharing!_files\16082511985_4362f8b607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830" y="838200"/>
            <a:ext cx="3315369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dirty="0" smtClean="0">
                <a:cs typeface="Arial" charset="0"/>
              </a:rPr>
              <a:t>The Process</a:t>
            </a:r>
            <a:br>
              <a:rPr lang="en-US" sz="4000" dirty="0" smtClean="0">
                <a:cs typeface="Arial" charset="0"/>
              </a:rPr>
            </a:br>
            <a:r>
              <a:rPr lang="en-US" sz="4000" dirty="0" smtClean="0">
                <a:cs typeface="Arial" charset="0"/>
              </a:rPr>
              <a:t>QBS</a:t>
            </a:r>
            <a:endParaRPr 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15362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Our Team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PE / AIA Chair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Project Managers (two)</a:t>
            </a:r>
          </a:p>
          <a:p>
            <a:pPr marL="285750" indent="-285750">
              <a:spcBef>
                <a:spcPct val="20000"/>
              </a:spcBef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Your Team (workers not overhead)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Appropriate expertise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Past performance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Proximity to campus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Familiarity to local area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cs typeface="Arial" charset="0"/>
              </a:rPr>
              <a:t>Adequate staffing levels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  <a:cs typeface="Arial" charset="0"/>
            </a:endParaRPr>
          </a:p>
          <a:p>
            <a:pPr marL="285750" indent="-285750">
              <a:spcBef>
                <a:spcPct val="20000"/>
              </a:spcBef>
            </a:pPr>
            <a:endParaRPr lang="en-US" sz="3000" b="1" dirty="0" smtClean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>
          <a:xfrm>
            <a:off x="38100" y="228600"/>
            <a:ext cx="9144000" cy="960438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ial" charset="0"/>
                <a:cs typeface="Arial" charset="0"/>
              </a:rPr>
              <a:t>The Past</a:t>
            </a:r>
          </a:p>
        </p:txBody>
      </p:sp>
      <p:sp>
        <p:nvSpPr>
          <p:cNvPr id="21507" name="Content Placeholder 2"/>
          <p:cNvSpPr txBox="1">
            <a:spLocks/>
          </p:cNvSpPr>
          <p:nvPr/>
        </p:nvSpPr>
        <p:spPr bwMode="auto">
          <a:xfrm>
            <a:off x="304800" y="1295400"/>
            <a:ext cx="8382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2015/16—Fee total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($282,267)</a:t>
            </a:r>
            <a:endParaRPr lang="en-US" sz="2400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Architecture--$69,261	    (20 received, picked 4)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Civil Engineering--$94,646    (22 received, picked 5)</a:t>
            </a:r>
            <a:endParaRPr lang="en-US" sz="2400" b="1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Constr. Services--$22,520	    (12 received, picked 3)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MEP--$95,840 		    (10 received, picked 3)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Surveying--$0 		    (5 received, picked 2)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Commissioning--$0		    (6 received, picked 2)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3000" y="4648200"/>
            <a:ext cx="2514600" cy="187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>
          <a:xfrm>
            <a:off x="38100" y="228600"/>
            <a:ext cx="9144000" cy="960438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ial" charset="0"/>
                <a:cs typeface="Arial" charset="0"/>
              </a:rPr>
              <a:t>The Past</a:t>
            </a:r>
          </a:p>
        </p:txBody>
      </p:sp>
      <p:sp>
        <p:nvSpPr>
          <p:cNvPr id="21507" name="Content Placeholder 2"/>
          <p:cNvSpPr txBox="1">
            <a:spLocks/>
          </p:cNvSpPr>
          <p:nvPr/>
        </p:nvSpPr>
        <p:spPr bwMode="auto">
          <a:xfrm>
            <a:off x="304800" y="1295400"/>
            <a:ext cx="8382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2014/15—Fee total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($809,469)</a:t>
            </a:r>
            <a:endParaRPr lang="en-US" sz="2400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Architecture--$349,027	    (31 received, picked 7)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Civil Engineering--$244,616  (25 received, picked 3)</a:t>
            </a:r>
            <a:endParaRPr lang="en-US" sz="2400" b="1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Constr. Services--$80,781	    (13 received, picked 4)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MEP--$126,370		    (15 received, picked 4)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Surveying--$8,675 		    (13 received, picked 3)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Commissioning--$0		    (8 received, picked 1)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3000" y="4648200"/>
            <a:ext cx="2514600" cy="187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11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 txBox="1">
            <a:spLocks/>
          </p:cNvSpPr>
          <p:nvPr/>
        </p:nvSpPr>
        <p:spPr bwMode="auto">
          <a:xfrm>
            <a:off x="304800" y="1676400"/>
            <a:ext cx="822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2013/14—Fee total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($824,624)</a:t>
            </a:r>
            <a:endParaRPr lang="en-US" sz="2400" dirty="0" smtClean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Architecture-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-$321,447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	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   (27 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received, picked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8)</a:t>
            </a:r>
            <a:endParaRPr lang="en-US" sz="2400" b="1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Civil Engineering-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-$227,417  (30 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received, picked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6)</a:t>
            </a:r>
            <a:endParaRPr lang="en-US" sz="2400" b="1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Constr. 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Services-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-$80,770     (18 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received, picked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3)</a:t>
            </a:r>
            <a:endParaRPr lang="en-US" sz="2400" b="1" dirty="0">
              <a:solidFill>
                <a:schemeClr val="bg1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MEP-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-$194,990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		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   (22 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received, picked 4)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Surveying-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-$0 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		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   (11 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received, picked 4)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Commissioning--$0   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   (12 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received, picked 2)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cs typeface="Arial" charset="0"/>
              </a:rPr>
              <a:t>The Past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ea typeface="+mj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 txBox="1">
            <a:spLocks/>
          </p:cNvSpPr>
          <p:nvPr/>
        </p:nvSpPr>
        <p:spPr bwMode="auto">
          <a:xfrm>
            <a:off x="500743" y="1534886"/>
            <a:ext cx="8229600" cy="4027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indent="-342900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2015/16—Fee total $282,267	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2400" b="1" dirty="0">
                <a:solidFill>
                  <a:prstClr val="white"/>
                </a:solidFill>
                <a:cs typeface="Arial" charset="0"/>
              </a:rPr>
              <a:t>(6 categories</a:t>
            </a:r>
            <a:r>
              <a:rPr lang="en-US" sz="2400" b="1" dirty="0" smtClean="0">
                <a:solidFill>
                  <a:prstClr val="white"/>
                </a:solidFill>
                <a:cs typeface="Arial" charset="0"/>
              </a:rPr>
              <a:t>)</a:t>
            </a:r>
            <a:endParaRPr lang="en-US" sz="2400" b="1" dirty="0" smtClean="0">
              <a:solidFill>
                <a:schemeClr val="bg1"/>
              </a:solidFill>
              <a:cs typeface="Arial" charset="0"/>
            </a:endParaRPr>
          </a:p>
          <a:p>
            <a:pPr lvl="0" indent="-342900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2014/15—Fee total $809,469     </a:t>
            </a:r>
            <a:r>
              <a:rPr lang="en-US" sz="2400" b="1" dirty="0" smtClean="0">
                <a:solidFill>
                  <a:prstClr val="white"/>
                </a:solidFill>
                <a:cs typeface="Arial" charset="0"/>
              </a:rPr>
              <a:t>(6 </a:t>
            </a:r>
            <a:r>
              <a:rPr lang="en-US" sz="2400" b="1" dirty="0">
                <a:solidFill>
                  <a:prstClr val="white"/>
                </a:solidFill>
                <a:cs typeface="Arial" charset="0"/>
              </a:rPr>
              <a:t>categories</a:t>
            </a:r>
            <a:r>
              <a:rPr lang="en-US" sz="2400" b="1" dirty="0" smtClean="0">
                <a:solidFill>
                  <a:prstClr val="white"/>
                </a:solidFill>
                <a:cs typeface="Arial" charset="0"/>
              </a:rPr>
              <a:t>)</a:t>
            </a:r>
          </a:p>
          <a:p>
            <a:pPr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2013/14—Fee total $824,624    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(6 categories)</a:t>
            </a:r>
            <a:endParaRPr lang="en-US" sz="2400" dirty="0" smtClean="0">
              <a:solidFill>
                <a:schemeClr val="bg1"/>
              </a:solidFill>
              <a:cs typeface="Arial" charset="0"/>
            </a:endParaRPr>
          </a:p>
          <a:p>
            <a:pPr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2012—Fee total $1,006,051      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(7 categories)</a:t>
            </a:r>
          </a:p>
          <a:p>
            <a:pPr indent="-342900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2011—Fee </a:t>
            </a:r>
            <a:r>
              <a:rPr lang="en-US" sz="3000" b="1" dirty="0">
                <a:solidFill>
                  <a:schemeClr val="bg1"/>
                </a:solidFill>
                <a:cs typeface="Arial" charset="0"/>
              </a:rPr>
              <a:t>total</a:t>
            </a:r>
            <a:r>
              <a:rPr lang="en-US" sz="4000" b="1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$553,225         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(</a:t>
            </a:r>
            <a:r>
              <a:rPr lang="en-US" sz="2400" b="1" dirty="0">
                <a:solidFill>
                  <a:schemeClr val="bg1"/>
                </a:solidFill>
                <a:cs typeface="Arial" charset="0"/>
              </a:rPr>
              <a:t>7 categories)</a:t>
            </a:r>
          </a:p>
          <a:p>
            <a:pPr indent="-342900"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2010—Fee total</a:t>
            </a:r>
            <a:r>
              <a:rPr lang="en-US" sz="40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$1,119,168      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(7 categories)</a:t>
            </a:r>
          </a:p>
          <a:p>
            <a:pPr indent="-342900"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2009—Fee total</a:t>
            </a:r>
            <a:r>
              <a:rPr lang="en-US" sz="40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  <a:cs typeface="Arial" charset="0"/>
              </a:rPr>
              <a:t>$500,835          </a:t>
            </a:r>
            <a:r>
              <a:rPr lang="en-US" sz="2400" b="1" dirty="0" smtClean="0">
                <a:solidFill>
                  <a:schemeClr val="bg1"/>
                </a:solidFill>
                <a:cs typeface="Arial" charset="0"/>
              </a:rPr>
              <a:t>(7 categories)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381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The Past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erPresentationOpenHouse3-9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DesignerPresentationOpenHouse3-9-11</Template>
  <TotalTime>7765</TotalTime>
  <Words>320</Words>
  <Application>Microsoft Office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DesignerPresentationOpenHouse3-9-11</vt:lpstr>
      <vt:lpstr>PowerPoint Presentation</vt:lpstr>
      <vt:lpstr>Agenda</vt:lpstr>
      <vt:lpstr>The Process</vt:lpstr>
      <vt:lpstr>The Process SF 330 </vt:lpstr>
      <vt:lpstr>The Process QBS</vt:lpstr>
      <vt:lpstr>The Past</vt:lpstr>
      <vt:lpstr>The Past</vt:lpstr>
      <vt:lpstr>PowerPoint Presentation</vt:lpstr>
      <vt:lpstr>PowerPoint Presentation</vt:lpstr>
      <vt:lpstr>The Schedule</vt:lpstr>
      <vt:lpstr>The Chairs</vt:lpstr>
      <vt:lpstr>Project Managers</vt:lpstr>
      <vt:lpstr>Questions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cgilbert</dc:creator>
  <cp:lastModifiedBy>Clay, Joyce</cp:lastModifiedBy>
  <cp:revision>188</cp:revision>
  <cp:lastPrinted>2017-01-27T16:14:42Z</cp:lastPrinted>
  <dcterms:created xsi:type="dcterms:W3CDTF">2011-02-21T18:28:59Z</dcterms:created>
  <dcterms:modified xsi:type="dcterms:W3CDTF">2017-02-08T12:37:22Z</dcterms:modified>
</cp:coreProperties>
</file>